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85" r:id="rId2"/>
    <p:sldId id="370" r:id="rId3"/>
    <p:sldId id="373" r:id="rId4"/>
    <p:sldId id="320" r:id="rId5"/>
    <p:sldId id="423" r:id="rId6"/>
    <p:sldId id="331" r:id="rId7"/>
    <p:sldId id="424" r:id="rId8"/>
    <p:sldId id="425" r:id="rId9"/>
    <p:sldId id="426" r:id="rId10"/>
    <p:sldId id="427" r:id="rId11"/>
    <p:sldId id="428" r:id="rId12"/>
    <p:sldId id="353" r:id="rId13"/>
    <p:sldId id="445" r:id="rId14"/>
    <p:sldId id="340" r:id="rId15"/>
    <p:sldId id="429" r:id="rId16"/>
    <p:sldId id="430" r:id="rId17"/>
    <p:sldId id="343" r:id="rId18"/>
    <p:sldId id="431" r:id="rId19"/>
    <p:sldId id="336" r:id="rId20"/>
    <p:sldId id="337" r:id="rId21"/>
    <p:sldId id="432" r:id="rId22"/>
    <p:sldId id="433" r:id="rId23"/>
    <p:sldId id="434" r:id="rId24"/>
    <p:sldId id="435" r:id="rId25"/>
    <p:sldId id="441" r:id="rId26"/>
    <p:sldId id="352" r:id="rId27"/>
    <p:sldId id="436" r:id="rId28"/>
    <p:sldId id="356" r:id="rId29"/>
    <p:sldId id="440" r:id="rId30"/>
    <p:sldId id="355" r:id="rId31"/>
    <p:sldId id="350" r:id="rId32"/>
    <p:sldId id="357" r:id="rId33"/>
    <p:sldId id="354" r:id="rId34"/>
    <p:sldId id="437" r:id="rId35"/>
    <p:sldId id="44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DFE3"/>
    <a:srgbClr val="26619C"/>
    <a:srgbClr val="0080FF"/>
    <a:srgbClr val="003366"/>
    <a:srgbClr val="0014A8"/>
    <a:srgbClr val="0047AB"/>
    <a:srgbClr val="001CC8"/>
    <a:srgbClr val="0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83386" autoAdjust="0"/>
  </p:normalViewPr>
  <p:slideViewPr>
    <p:cSldViewPr>
      <p:cViewPr varScale="1">
        <p:scale>
          <a:sx n="121" d="100"/>
          <a:sy n="121" d="100"/>
        </p:scale>
        <p:origin x="576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113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ACB81-96F5-42BE-8B51-23EE87934E1A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37B1-67CC-4180-895C-844DFA86F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65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A25F0-BBCA-4097-BD69-05FF63BBCEAB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25C84-9FA1-457C-8815-09221CA693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ACC65-916D-4E72-B477-E77B24800A5D}" type="datetimeFigureOut">
              <a:rPr lang="en-GB" altLang="en-US"/>
              <a:pPr>
                <a:defRPr/>
              </a:pPr>
              <a:t>14/11/2019</a:t>
            </a:fld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6136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978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726335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742950" indent="-285750">
              <a:buFont typeface="Wingdings" panose="05000000000000000000" pitchFamily="2" charset="2"/>
              <a:buChar char="q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1F70-2FE3-4864-A775-04B565854ADB}" type="datetimeFigureOut">
              <a:rPr lang="en-GB" altLang="en-US"/>
              <a:pPr>
                <a:defRPr/>
              </a:pPr>
              <a:t>14/11/2019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4996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1B263-908C-1B42-B091-7FB357B4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194" y="-12652"/>
            <a:ext cx="9159194" cy="5278335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E83C44-48C1-7F48-A0BD-16B2779A0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F8D556A-A518-E84F-BC12-EA1C3D5FCC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BEE67D9-A501-BF44-819D-95EAE9CD8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3DD923-A23E-0849-9BE4-F67B2510C6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AB3E9F-5C8F-3B42-B8C6-3E1D576A91BC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4B10FD59-2C15-784B-B7D4-777BE88BD7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E1F8C3-E929-EA45-9CE8-2DA553141A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D8992A-F216-5E4E-BDF8-20DACD5B2E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3DC6D-D22A-4B4B-AAC9-29A24A0AA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06" y="-12652"/>
            <a:ext cx="9154206" cy="5428107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510652-556C-4949-BB9C-86F8E2DFD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57F83E-F23C-8F44-9C72-9527737F2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ADA0E4-0BB9-DC48-976A-E374AE94F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945BED-C1B3-414E-84D7-7B5D5B6A0D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F8679-24AF-CA41-AB56-D07AF780023F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2F08CE36-C6AD-884C-8BC3-DCC2DEEE84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578608-EBE7-E041-8C82-2869D001B9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988438-0997-234C-9BBA-D2B58F94B2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D267E-4464-9F4C-9EA2-D76B4DC9E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D7CF18-EA04-CA46-9828-B1EEE33A6A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3684A7F-931D-A04E-878D-03AA0FCAA0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584928D-AE16-4348-8D8F-2B167819BC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F19843-1593-2A4D-97A9-D804515BB1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F73F04-2852-BD40-8A28-D297BAE82229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F61A2A79-6151-394E-9BE7-88FBAAD78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3E4FE-1E5B-E541-91D3-B4351D66A2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7316CD-D0CB-F945-8381-8D521F977F1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3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1D7C-4156-F841-A73A-8CC1AC766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23EAD7-89E6-5C49-9113-AA30EFFD80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4D2EEBB-54B4-BD45-A1B5-E88019F5DC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8A3750E-E657-3642-91CA-30557F135A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3EE767-3E8E-3E47-9211-49E23558CD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2450C-AA7C-5745-92B9-7695F05005E5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3A6E596-A75D-1641-B7B3-A10D2DF56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5AE0A5-7A0D-074A-B14F-F8C97457E5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0A4127-2738-C840-AF61-73BBAE3B8C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EBAA-AC1C-AB49-9F38-40EE63E57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1682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36290D3-3F73-414B-813C-5AE8DF569C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2734B04-2495-034B-BBF5-CD5BC95FD8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CDEDA6D6-6318-9C43-825E-D040F2EB4E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34D4C1-DA62-1446-9FB9-192482C490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C88E45-03B1-D549-8FD1-02E013183CDA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474AFFF-4D0E-4043-B085-FC760C8E75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4EB709-9DDD-BA45-8DEF-E1BD7A6AAB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A6E639-EC73-F84A-80B9-9AFD50A4559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us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-12699"/>
            <a:ext cx="9151559" cy="5246988"/>
          </a:xfrm>
          <a:custGeom>
            <a:avLst/>
            <a:gdLst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5225723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2916156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202079"/>
              <a:gd name="connsiteY0" fmla="*/ 0 h 5246988"/>
              <a:gd name="connsiteX1" fmla="*/ 10202575 w 12202079"/>
              <a:gd name="connsiteY1" fmla="*/ 0 h 5246988"/>
              <a:gd name="connsiteX2" fmla="*/ 12196763 w 12202079"/>
              <a:gd name="connsiteY2" fmla="*/ 1994188 h 5246988"/>
              <a:gd name="connsiteX3" fmla="*/ 12202079 w 12202079"/>
              <a:gd name="connsiteY3" fmla="*/ 5246988 h 5246988"/>
              <a:gd name="connsiteX4" fmla="*/ 0 w 12202079"/>
              <a:gd name="connsiteY4" fmla="*/ 2916156 h 5246988"/>
              <a:gd name="connsiteX5" fmla="*/ 0 w 12202079"/>
              <a:gd name="connsiteY5" fmla="*/ 0 h 5246988"/>
              <a:gd name="connsiteX6" fmla="*/ 0 w 12202079"/>
              <a:gd name="connsiteY6" fmla="*/ 0 h 524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079" h="5246988">
                <a:moveTo>
                  <a:pt x="0" y="0"/>
                </a:moveTo>
                <a:lnTo>
                  <a:pt x="10202575" y="0"/>
                </a:lnTo>
                <a:lnTo>
                  <a:pt x="12196763" y="1994188"/>
                </a:lnTo>
                <a:lnTo>
                  <a:pt x="12202079" y="5246988"/>
                </a:lnTo>
                <a:lnTo>
                  <a:pt x="0" y="29161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FE3DE1-7FE6-3640-89A9-31403F859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DC74169-C180-1B42-98A4-0E5CDFB0D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F6E379D-BFD0-C945-BA21-6B2A014A2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C44F4E-0BCB-9B4C-969B-9EE9FE143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BD5D9A-C607-ED45-812C-9FCD66543218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862BE39C-5A6F-DD45-9F92-CCB57FC566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D9ED43-25E8-0941-AB8D-37C1C192D3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34DCD-F3D5-3941-8C13-C4F76CE258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0DB6601-9BDA-44E0-B941-AAF17A0726E5}" type="datetimeFigureOut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14/11/2019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96B9993-C882-407F-B616-41DC972A5E4D}" type="slidenum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992813"/>
            <a:ext cx="9144000" cy="865187"/>
          </a:xfrm>
          <a:prstGeom prst="rect">
            <a:avLst/>
          </a:prstGeom>
          <a:solidFill>
            <a:srgbClr val="003A6D"/>
          </a:solidFill>
          <a:ln w="9525">
            <a:solidFill>
              <a:srgbClr val="003A6D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3A6D"/>
              </a:solidFill>
            </a:endParaRPr>
          </a:p>
        </p:txBody>
      </p:sp>
      <p:pic>
        <p:nvPicPr>
          <p:cNvPr id="1032" name="Picture 9" descr="UK AEA_WHITE_AW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6099175"/>
            <a:ext cx="669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 txBox="1">
            <a:spLocks/>
          </p:cNvSpPr>
          <p:nvPr/>
        </p:nvSpPr>
        <p:spPr>
          <a:xfrm>
            <a:off x="323528" y="6356350"/>
            <a:ext cx="760620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altLang="en-US" sz="1400" dirty="0"/>
              <a:t>M. Coleman – BLUEPRINT v0.0.3</a:t>
            </a:r>
            <a:r>
              <a:rPr lang="en-GB" altLang="en-US" sz="1400" baseline="0" dirty="0"/>
              <a:t>, 20</a:t>
            </a:r>
            <a:r>
              <a:rPr lang="en-GB" altLang="en-US" sz="1400" dirty="0"/>
              <a:t>/05/19   </a:t>
            </a:r>
            <a:fld id="{9B52010F-929D-4F82-93B7-55CE94C2B3C4}" type="slidenum">
              <a:rPr lang="en-GB" altLang="en-US" sz="1400" smtClean="0"/>
              <a:pPr algn="r">
                <a:defRPr/>
              </a:pPr>
              <a:t>‹#›</a:t>
            </a:fld>
            <a:r>
              <a:rPr lang="en-GB" altLang="en-US" sz="1400" dirty="0"/>
              <a:t>/114</a:t>
            </a:r>
          </a:p>
        </p:txBody>
      </p:sp>
    </p:spTree>
    <p:extLst>
      <p:ext uri="{BB962C8B-B14F-4D97-AF65-F5344CB8AC3E}">
        <p14:creationId xmlns:p14="http://schemas.microsoft.com/office/powerpoint/2010/main" val="67893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B20533"/>
          </a:solidFill>
          <a:latin typeface="+mj-lt"/>
          <a:ea typeface="ＭＳ Ｐゴシック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0.png"/><Relationship Id="rId7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9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3.03135" TargetMode="External"/><Relationship Id="rId2" Type="http://schemas.openxmlformats.org/officeDocument/2006/relationships/hyperlink" Target="https://www.sciencedirect.com/science/article/pii/S0920379618305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92037961830115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2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2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4675-F1A3-4551-A230-70DEB38F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indigo: </a:t>
            </a:r>
            <a:r>
              <a:rPr lang="en-GB" dirty="0">
                <a:solidFill>
                  <a:schemeClr val="tx1"/>
                </a:solidFill>
              </a:rPr>
              <a:t>equilibrium and </a:t>
            </a:r>
            <a:r>
              <a:rPr lang="en-GB" dirty="0" err="1">
                <a:solidFill>
                  <a:schemeClr val="tx1"/>
                </a:solidFill>
              </a:rPr>
              <a:t>coilset</a:t>
            </a:r>
            <a:r>
              <a:rPr lang="en-GB" dirty="0">
                <a:solidFill>
                  <a:schemeClr val="tx1"/>
                </a:solidFill>
              </a:rPr>
              <a:t>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BD67A-6D7F-4983-8D2C-D51660992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M. Coleman, S. McIntosh</a:t>
            </a:r>
          </a:p>
        </p:txBody>
      </p:sp>
    </p:spTree>
    <p:extLst>
      <p:ext uri="{BB962C8B-B14F-4D97-AF65-F5344CB8AC3E}">
        <p14:creationId xmlns:p14="http://schemas.microsoft.com/office/powerpoint/2010/main" val="381068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32DE-A05E-42FB-A1ED-E62D08EE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Picard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5FD17-8310-4E58-BE88-04C99E4D9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96752"/>
                <a:ext cx="8374063" cy="457857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source term on the RHS is a strong function of the flux on LHS</a:t>
                </a:r>
              </a:p>
              <a:p>
                <a:r>
                  <a:rPr lang="en-GB" dirty="0"/>
                  <a:t>Picard iterations to resolve non-linearity: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Lots of different convergence approaches: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…</a:t>
                </a:r>
              </a:p>
              <a:p>
                <a:pPr lvl="1"/>
                <a:r>
                  <a:rPr lang="en-GB" dirty="0"/>
                  <a:t>Doesn’t really matter: just stop the solution changing (approx.)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5FD17-8310-4E58-BE88-04C99E4D9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96752"/>
                <a:ext cx="8374063" cy="4578573"/>
              </a:xfrm>
              <a:blipFill>
                <a:blip r:embed="rId2"/>
                <a:stretch>
                  <a:fillRect l="-873" t="-2264" r="-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5F72-548E-411B-8889-2790741E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Green’s functions (</a:t>
            </a:r>
            <a:r>
              <a:rPr lang="en-GB" sz="2800" dirty="0" err="1"/>
              <a:t>Biot</a:t>
            </a:r>
            <a:r>
              <a:rPr lang="en-GB" sz="2800" dirty="0"/>
              <a:t>-Savart in 2-D, on the cheap)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A90EE-F646-4D5E-BCAA-0B0E8BFD8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F4D3E-D11C-4DB8-83DC-2EF265C9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92" y="1988840"/>
            <a:ext cx="4544745" cy="384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02FE0-596E-4FF2-95B8-CE2381C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4467853" cy="30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attachments.office.net/owa/Matti.Coleman@ukaea.uk/service.svc/s/GetFileAttachment?id=AAMkAGFiN2ZmZjIwLWJlYzktNDk0OC1hNTY5LWU3YTNjMmEyYjZmZABGAAAAAAAKnNVEGuh9TrgWHtnL4NJuBwC7%2FcHvv6tiSYZXI971aS54AAACSL7sAABaZcYd%2BP4sSonFS0RF9bM%2BAAHDH%2FLqAAABEgAQAJhU0ihSiI9JgIFl7HXfBD4%3D&amp;X-OWA-CANARY=VRXSKk1YZEmkzf-jbhmTd8C_c0NB2NYYzcKOXn-brhsekU66Kmj4bh0irB2OkdEdrLb9gyPKxcU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DIwMTg4LCJleHAiOjE1NTc4MjA3ODgsImlzcyI6IjAwMDAwMDAyLTAwMDAtMGZmMS1jZTAwLTAwMDAwMDAwMDAwMEBjNmFjNjY0Yi1hZTI3LTRkNWQtYjRlNi1iYjU3MTcxOTZmYzciLCJhdWQiOiIwMDAwMDAwMi0wMDAwLTBmZjEtY2UwMC0wMDAwMDAwMDAwMDAvYXR0YWNobWVudHMub2ZmaWNlLm5ldEBjNmFjNjY0Yi1hZTI3LTRkNWQtYjRlNi1iYjU3MTcxOTZmYzcifQ.RNkK89bJaYzF4YlX-j8CEzeWZ7r2YuchhH7UG3lLezxuvWhb4tbwBcThrDuRhG8v3OrPRFwfjLN2VWEphhj5ZL-Ze3F2BEMpPNjoYQD9Or7TcDNUQhAasqgItdjDNg_P7PXR0p934EteIcAPr3xi2mYkmWLg75Ff8mG4p3yhN7BXOrUQ1W3fd70HN7phKKnsAxJkj13nLqiKm8ecymFLa7dlIoJYSzsSgMAtNCezcoKVdcSudB2RY1Os-pqDuitPmoTL5hhSzkb76_BMWOgEfleQiBuUyZ9QRMsb8hQivRJ_qzuO11Q8SEL_7tX8e94V4W_kr_ZXGY5yJG-noI2K1A&amp;owa=outlook.office.com&amp;isImagePreview=True">
            <a:extLst>
              <a:ext uri="{FF2B5EF4-FFF2-40B4-BE49-F238E27FC236}">
                <a16:creationId xmlns:a16="http://schemas.microsoft.com/office/drawing/2014/main" id="{BEDF91BB-21AA-417D-8152-109F23CCB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" r="1344"/>
          <a:stretch/>
        </p:blipFill>
        <p:spPr bwMode="auto">
          <a:xfrm>
            <a:off x="4523586" y="2489939"/>
            <a:ext cx="4584918" cy="33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7683-0B87-4A72-B22D-6AD338F603D3}"/>
                  </a:ext>
                </a:extLst>
              </p:cNvPr>
              <p:cNvSpPr txBox="1"/>
              <p:nvPr/>
            </p:nvSpPr>
            <p:spPr>
              <a:xfrm>
                <a:off x="6390751" y="1990266"/>
                <a:ext cx="951382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r>
                            <a:rPr lang="en-GB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rad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7683-0B87-4A72-B22D-6AD338F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51" y="1990266"/>
                <a:ext cx="951382" cy="530723"/>
              </a:xfrm>
              <a:prstGeom prst="rect">
                <a:avLst/>
              </a:prstGeom>
              <a:blipFill>
                <a:blip r:embed="rId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attachments.office.net/owa/Matti.Coleman@ukaea.uk/service.svc/s/GetFileAttachment?id=AAMkAGFiN2ZmZjIwLWJlYzktNDk0OC1hNTY5LWU3YTNjMmEyYjZmZABGAAAAAAAKnNVEGuh9TrgWHtnL4NJuBwC7%2FcHvv6tiSYZXI971aS54AAACSL7sAABaZcYd%2BP4sSonFS0RF9bM%2BAAHDH%2FLqAAABEgAQAAkwIHvsMpdAlrAgVXs5jSI%3D&amp;X-OWA-CANARY=VRXSKk1YZEmkzf-jbhmTd8C_c0NB2NYYzcKOXn-brhsekU66Kmj4bh0irB2OkdEdrLb9gyPKxcU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DIwMTg4LCJleHAiOjE1NTc4MjA3ODgsImlzcyI6IjAwMDAwMDAyLTAwMDAtMGZmMS1jZTAwLTAwMDAwMDAwMDAwMEBjNmFjNjY0Yi1hZTI3LTRkNWQtYjRlNi1iYjU3MTcxOTZmYzciLCJhdWQiOiIwMDAwMDAwMi0wMDAwLTBmZjEtY2UwMC0wMDAwMDAwMDAwMDAvYXR0YWNobWVudHMub2ZmaWNlLm5ldEBjNmFjNjY0Yi1hZTI3LTRkNWQtYjRlNi1iYjU3MTcxOTZmYzcifQ.RNkK89bJaYzF4YlX-j8CEzeWZ7r2YuchhH7UG3lLezxuvWhb4tbwBcThrDuRhG8v3OrPRFwfjLN2VWEphhj5ZL-Ze3F2BEMpPNjoYQD9Or7TcDNUQhAasqgItdjDNg_P7PXR0p934EteIcAPr3xi2mYkmWLg75Ff8mG4p3yhN7BXOrUQ1W3fd70HN7phKKnsAxJkj13nLqiKm8ecymFLa7dlIoJYSzsSgMAtNCezcoKVdcSudB2RY1Os-pqDuitPmoTL5hhSzkb76_BMWOgEfleQiBuUyZ9QRMsb8hQivRJ_qzuO11Q8SEL_7tX8e94V4W_kr_ZXGY5yJG-noI2K1A&amp;owa=outlook.office.com&amp;isImagePreview=True">
            <a:extLst>
              <a:ext uri="{FF2B5EF4-FFF2-40B4-BE49-F238E27FC236}">
                <a16:creationId xmlns:a16="http://schemas.microsoft.com/office/drawing/2014/main" id="{3815A1F9-0A62-448C-A454-D4E1E1097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/>
          <a:stretch/>
        </p:blipFill>
        <p:spPr bwMode="auto">
          <a:xfrm>
            <a:off x="-1" y="2276873"/>
            <a:ext cx="4593447" cy="352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F5F72-548E-411B-8889-2790741E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Green’s functions (</a:t>
            </a:r>
            <a:r>
              <a:rPr lang="en-GB" sz="2800" dirty="0" err="1"/>
              <a:t>Biot</a:t>
            </a:r>
            <a:r>
              <a:rPr lang="en-GB" sz="2800" dirty="0"/>
              <a:t>-Savart in 2-D, on the cheap)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A90EE-F646-4D5E-BCAA-0B0E8BFD8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24745"/>
                <a:ext cx="8374063" cy="11521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Example: coil at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=(4, 0)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A90EE-F646-4D5E-BCAA-0B0E8BFD8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24745"/>
                <a:ext cx="8374063" cy="1152128"/>
              </a:xfrm>
              <a:blipFill>
                <a:blip r:embed="rId5"/>
                <a:stretch>
                  <a:fillRect l="-1674" t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2F4D3E-D11C-4DB8-83DC-2EF265C98D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56" r="87587" b="72853"/>
          <a:stretch/>
        </p:blipFill>
        <p:spPr>
          <a:xfrm>
            <a:off x="2123728" y="2240892"/>
            <a:ext cx="564125" cy="288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3EDF4C-4FA2-4BAB-906B-3C5297C6017E}"/>
              </a:ext>
            </a:extLst>
          </p:cNvPr>
          <p:cNvGrpSpPr/>
          <p:nvPr/>
        </p:nvGrpSpPr>
        <p:grpSpPr>
          <a:xfrm>
            <a:off x="6634654" y="2097524"/>
            <a:ext cx="1249714" cy="437074"/>
            <a:chOff x="6274614" y="2375589"/>
            <a:chExt cx="1249714" cy="4370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C5EBDC-A961-47F0-A159-5E131A5EFB5F}"/>
                </a:ext>
              </a:extLst>
            </p:cNvPr>
            <p:cNvSpPr/>
            <p:nvPr/>
          </p:nvSpPr>
          <p:spPr>
            <a:xfrm>
              <a:off x="6274614" y="2388800"/>
              <a:ext cx="1249714" cy="423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707AD7-8A01-43BE-AD98-2C7B3CCD9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38" t="31296" r="87587" b="61213"/>
            <a:stretch/>
          </p:blipFill>
          <p:spPr>
            <a:xfrm>
              <a:off x="6274614" y="2506394"/>
              <a:ext cx="276093" cy="2880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D3AE59-3060-4E8B-A2AC-22319160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38" t="41720" r="87587" b="50789"/>
            <a:stretch/>
          </p:blipFill>
          <p:spPr>
            <a:xfrm>
              <a:off x="6753738" y="2506394"/>
              <a:ext cx="276093" cy="2880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C0494E3-E5B5-41A1-A25C-339324BAA237}"/>
                    </a:ext>
                  </a:extLst>
                </p:cNvPr>
                <p:cNvSpPr txBox="1"/>
                <p:nvPr/>
              </p:nvSpPr>
              <p:spPr>
                <a:xfrm>
                  <a:off x="6399864" y="2375589"/>
                  <a:ext cx="3016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C0494E3-E5B5-41A1-A25C-339324BAA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864" y="2375589"/>
                  <a:ext cx="301686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A20CC72-F33B-48BB-BA9A-FA1E0FA6C977}"/>
                    </a:ext>
                  </a:extLst>
                </p:cNvPr>
                <p:cNvSpPr txBox="1"/>
                <p:nvPr/>
              </p:nvSpPr>
              <p:spPr>
                <a:xfrm>
                  <a:off x="6904581" y="2388800"/>
                  <a:ext cx="3016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A20CC72-F33B-48BB-BA9A-FA1E0FA6C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4581" y="2388800"/>
                  <a:ext cx="301686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DA5D59-E00E-48DC-9B94-262FCDBE0FF8}"/>
                    </a:ext>
                  </a:extLst>
                </p:cNvPr>
                <p:cNvSpPr txBox="1"/>
                <p:nvPr/>
              </p:nvSpPr>
              <p:spPr>
                <a:xfrm>
                  <a:off x="6456577" y="2443331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DA5D59-E00E-48DC-9B94-262FCDBE0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577" y="2443331"/>
                  <a:ext cx="42191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343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46EA-A75B-4F51-82CA-A2BE4E9C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(One of the devils in the details)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9510-A9C7-4C04-B984-24D102DE1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5075"/>
                <a:ext cx="8229600" cy="71171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Green’s functions break down near the coil point</a:t>
                </a:r>
              </a:p>
              <a:p>
                <a:r>
                  <a:rPr lang="en-GB" dirty="0"/>
                  <a:t>Need a workaround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(field at a coil point)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9510-A9C7-4C04-B984-24D102DE1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5075"/>
                <a:ext cx="8229600" cy="711718"/>
              </a:xfrm>
              <a:blipFill>
                <a:blip r:embed="rId2"/>
                <a:stretch>
                  <a:fillRect l="-741" t="-13793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attachments.office.net/owa/Matti.Coleman@ukaea.uk/service.svc/s/GetFileAttachment?id=AAMkAGFiN2ZmZjIwLWJlYzktNDk0OC1hNTY5LWU3YTNjMmEyYjZmZABGAAAAAAAKnNVEGuh9TrgWHtnL4NJuBwC7%2FcHvv6tiSYZXI971aS54AAACSL7uAABaZcYd%2BP4sSonFS0RF9bM%2BAAHE7WltAAABEgAQACbwnJI5WbNMutQJTZT%2Blt8%3D&amp;X-OWA-CANARY=R7bI8coCKkqLwUx7AF9ZxiCr-76-2tYYNfFnt2j1IPSZP-te5BpjUaGbCvJAVQp-D4WDAkC16Qg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4MDk0MTc2LCJleHAiOjE1NTgwOTQ3NzYsImlzcyI6IjAwMDAwMDAyLTAwMDAtMGZmMS1jZTAwLTAwMDAwMDAwMDAwMEBjNmFjNjY0Yi1hZTI3LTRkNWQtYjRlNi1iYjU3MTcxOTZmYzciLCJhdWQiOiIwMDAwMDAwMi0wMDAwLTBmZjEtY2UwMC0wMDAwMDAwMDAwMDAvYXR0YWNobWVudHMub2ZmaWNlLm5ldEBjNmFjNjY0Yi1hZTI3LTRkNWQtYjRlNi1iYjU3MTcxOTZmYzcifQ.lR9chMnzvR6JOo9njWH41hE98Q9BAHgZjeGE7Lvht3xJBEGP_G0827dSiS54P9IYYFpW6zbE5SCbT2S8sKIrLzWzO075c8K5tmrtqQyFXVo8dfxATw-9jAPaM7mMP3E0ljiQ_zvHn1cjbrov9yEdAWLzgyZBpE65jxJ9dBqf4CvBdeQWBgAnU9tWaPz-J1IIxs0C5n2ckMnVoIEHil1tkA8f1epanw1Cd4nv-AdABvAnqx6JTwQzJN1pbKev4fMknJ88YwtjBlQKcAgHVX9e_gMB9JMhTsguJgj3tgWQZDzjckEHIBhKfr-3HGWkv0zs0WzvsYCqzV5j4zjAOZZKzA&amp;owa=outlook.office.com&amp;isImagePreview=True">
            <a:extLst>
              <a:ext uri="{FF2B5EF4-FFF2-40B4-BE49-F238E27FC236}">
                <a16:creationId xmlns:a16="http://schemas.microsoft.com/office/drawing/2014/main" id="{DCC3AA75-3B5C-44EF-A462-35B17C39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2675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ttachments.office.net/owa/Matti.Coleman@ukaea.uk/service.svc/s/GetFileAttachment?id=AAMkAGFiN2ZmZjIwLWJlYzktNDk0OC1hNTY5LWU3YTNjMmEyYjZmZABGAAAAAAAKnNVEGuh9TrgWHtnL4NJuBwC7%2FcHvv6tiSYZXI971aS54AAACSL7sAABaZcYd%2BP4sSonFS0RF9bM%2BAAHE7XFqAAABEgAQAOV5YE9F1JtBv8inv1xU0Pk%3D&amp;X-OWA-CANARY=VO_bSXjxwUyIqzu86awwzpBUPaq-2tYYgf1qDaf0VY7mIOfFeZHWBFPG0UJrUlsGRb5HgckCKyE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4MDk0MDcwLCJleHAiOjE1NTgwOTQ2NzAsImlzcyI6IjAwMDAwMDAyLTAwMDAtMGZmMS1jZTAwLTAwMDAwMDAwMDAwMEBjNmFjNjY0Yi1hZTI3LTRkNWQtYjRlNi1iYjU3MTcxOTZmYzciLCJhdWQiOiIwMDAwMDAwMi0wMDAwLTBmZjEtY2UwMC0wMDAwMDAwMDAwMDAvYXR0YWNobWVudHMub2ZmaWNlLm5ldEBjNmFjNjY0Yi1hZTI3LTRkNWQtYjRlNi1iYjU3MTcxOTZmYzcifQ.bg-A7ROwib1Y6fgMgNj4mCZ-w4t_YqpjK7gUMHQHTzwN1NBgq7SfHSjqDc7YTfwD6YOs_89yNw4RgFV4jU2eHuKW6NM7_G0VQeB0Jkx11S0zHAZniMNxWTD8up4So0MvaFQ_NUkiYswgvvrZONXHT-iSRh36oeup9NrQxNf2MRDZh7QEwEMg5uLTFHQCzc-A6WMzmBIpFyXRuRvptG2lyIQdVl8zeo9vZvF2RtGebGjx8aB4TWNtwXaY7QXN7fF8bwyt96kE0rji0OZ0cTcEzA7CenZQ-s5CRzgWC40g2qPV-_V84J5rrgCWH5DaNLTCfMIbEj-0XnNS8oKABCqt4Q&amp;owa=outlook.office.com&amp;isImagePreview=True">
            <a:extLst>
              <a:ext uri="{FF2B5EF4-FFF2-40B4-BE49-F238E27FC236}">
                <a16:creationId xmlns:a16="http://schemas.microsoft.com/office/drawing/2014/main" id="{1C88A720-958A-456D-83DD-0D2B7060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9757"/>
            <a:ext cx="7643192" cy="42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ttachments.office.net/owa/Matti.Coleman@ukaea.uk/service.svc/s/GetFileAttachment?id=AAMkAGFiN2ZmZjIwLWJlYzktNDk0OC1hNTY5LWU3YTNjMmEyYjZmZABGAAAAAAAKnNVEGuh9TrgWHtnL4NJuBwC7%2FcHvv6tiSYZXI971aS54AAACSL7uAABaZcYd%2BP4sSonFS0RF9bM%2BAAHE7WltAAABEgAQAAqG72pOPA9GpqtB76XBhVI%3D&amp;X-OWA-CANARY=R7bI8coCKkqLwUx7AF9ZxiCr-76-2tYYNfFnt2j1IPSZP-te5BpjUaGbCvJAVQp-D4WDAkC16Qg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4MDk0MTc2LCJleHAiOjE1NTgwOTQ3NzYsImlzcyI6IjAwMDAwMDAyLTAwMDAtMGZmMS1jZTAwLTAwMDAwMDAwMDAwMEBjNmFjNjY0Yi1hZTI3LTRkNWQtYjRlNi1iYjU3MTcxOTZmYzciLCJhdWQiOiIwMDAwMDAwMi0wMDAwLTBmZjEtY2UwMC0wMDAwMDAwMDAwMDAvYXR0YWNobWVudHMub2ZmaWNlLm5ldEBjNmFjNjY0Yi1hZTI3LTRkNWQtYjRlNi1iYjU3MTcxOTZmYzcifQ.lR9chMnzvR6JOo9njWH41hE98Q9BAHgZjeGE7Lvht3xJBEGP_G0827dSiS54P9IYYFpW6zbE5SCbT2S8sKIrLzWzO075c8K5tmrtqQyFXVo8dfxATw-9jAPaM7mMP3E0ljiQ_zvHn1cjbrov9yEdAWLzgyZBpE65jxJ9dBqf4CvBdeQWBgAnU9tWaPz-J1IIxs0C5n2ckMnVoIEHil1tkA8f1epanw1Cd4nv-AdABvAnqx6JTwQzJN1pbKev4fMknJ88YwtjBlQKcAgHVX9e_gMB9JMhTsguJgj3tgWQZDzjckEHIBhKfr-3HGWkv0zs0WzvsYCqzV5j4zjAOZZKzA&amp;owa=outlook.office.com&amp;isImagePreview=True">
            <a:extLst>
              <a:ext uri="{FF2B5EF4-FFF2-40B4-BE49-F238E27FC236}">
                <a16:creationId xmlns:a16="http://schemas.microsoft.com/office/drawing/2014/main" id="{58CAAA54-ABE5-43CD-9B22-F2DC7C3AB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297" r="1924"/>
          <a:stretch/>
        </p:blipFill>
        <p:spPr bwMode="auto">
          <a:xfrm>
            <a:off x="400150" y="1556792"/>
            <a:ext cx="8743850" cy="50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2590-DE39-47F1-BC44-27849C39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Finite difference to treat the plasma 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ACB43-9901-4AF7-AF63-6DB4C86D9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96752"/>
                <a:ext cx="5689133" cy="23762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Second-order centred finite difference method</a:t>
                </a:r>
              </a:p>
              <a:p>
                <a:r>
                  <a:rPr lang="en-GB" dirty="0"/>
                  <a:t>Regular rectangular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dirty="0"/>
                  <a:t> grid</a:t>
                </a:r>
              </a:p>
              <a:p>
                <a:r>
                  <a:rPr lang="en-GB" dirty="0"/>
                  <a:t>Sparse matrix formulation (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𝐀𝐱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GB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is the G-S operator sparse matrix</a:t>
                </a:r>
                <a:endParaRPr lang="en-GB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boundary condition vector</a:t>
                </a:r>
                <a:r>
                  <a:rPr lang="en-GB" b="1" dirty="0"/>
                  <a:t> </a:t>
                </a:r>
              </a:p>
              <a:p>
                <a:r>
                  <a:rPr lang="en-GB" dirty="0"/>
                  <a:t>Solve for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ACB43-9901-4AF7-AF63-6DB4C86D9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96752"/>
                <a:ext cx="5689133" cy="2376263"/>
              </a:xfrm>
              <a:blipFill>
                <a:blip r:embed="rId2"/>
                <a:stretch>
                  <a:fillRect l="-1072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3839228-1633-49A5-9671-6B409F83C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463008"/>
            <a:ext cx="4934316" cy="1961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AE63C-2D74-4B19-8EFE-753FC42BA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1" t="10105" r="28238" b="20738"/>
          <a:stretch/>
        </p:blipFill>
        <p:spPr>
          <a:xfrm>
            <a:off x="6073308" y="1484784"/>
            <a:ext cx="2664297" cy="3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1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1A6-1BE2-432C-9548-169EBB79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boundary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78F0-9DDD-4AE4-8001-E36E4B64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1"/>
            <a:ext cx="8374063" cy="1648842"/>
          </a:xfrm>
        </p:spPr>
        <p:txBody>
          <a:bodyPr/>
          <a:lstStyle/>
          <a:p>
            <a:r>
              <a:rPr lang="en-GB" dirty="0"/>
              <a:t>A Dirichlet boundary condition on the FE domain is implemented at each iteration step</a:t>
            </a:r>
          </a:p>
          <a:p>
            <a:r>
              <a:rPr lang="en-GB" dirty="0"/>
              <a:t>Takes into account the position of the plasma in the previous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1664-6879-4122-A789-52B720408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6"/>
          <a:stretch/>
        </p:blipFill>
        <p:spPr>
          <a:xfrm>
            <a:off x="2334580" y="4077072"/>
            <a:ext cx="4474840" cy="837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DC62DE-7E09-4350-99AE-8617EF762F41}"/>
                  </a:ext>
                </a:extLst>
              </p:cNvPr>
              <p:cNvSpPr txBox="1"/>
              <p:nvPr/>
            </p:nvSpPr>
            <p:spPr>
              <a:xfrm>
                <a:off x="1573286" y="4183968"/>
                <a:ext cx="787460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DC62DE-7E09-4350-99AE-8617EF76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286" y="4183968"/>
                <a:ext cx="787460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7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9EAB-AD3A-4D7D-BD59-728303C8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plasma boundary - </a:t>
            </a:r>
            <a:r>
              <a:rPr lang="en-GB" dirty="0" err="1"/>
              <a:t>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D245C-D38C-4E9D-9852-FA77B8BE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24744"/>
                <a:ext cx="5844009" cy="465058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</m:t>
                        </m:r>
                      </m:sub>
                    </m:sSub>
                  </m:oMath>
                </a14:m>
                <a:r>
                  <a:rPr lang="en-GB" dirty="0"/>
                  <a:t> is 0 outside of the plasma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But… where is the plasma?</a:t>
                </a:r>
              </a:p>
              <a:p>
                <a:pPr lvl="1"/>
                <a:r>
                  <a:rPr lang="en-GB" dirty="0"/>
                  <a:t>Need to find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-surface which bounds the plasma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The plasma is centred (magnetically) at an O-point</a:t>
                </a:r>
              </a:p>
              <a:p>
                <a:endParaRPr lang="en-GB" dirty="0"/>
              </a:p>
              <a:p>
                <a:r>
                  <a:rPr lang="en-GB" dirty="0"/>
                  <a:t>The plasma is bounded either by:</a:t>
                </a:r>
              </a:p>
              <a:p>
                <a:pPr lvl="1"/>
                <a:r>
                  <a:rPr lang="en-GB" dirty="0"/>
                  <a:t>A limiting point</a:t>
                </a:r>
              </a:p>
              <a:p>
                <a:pPr lvl="2"/>
                <a:r>
                  <a:rPr lang="en-GB" dirty="0"/>
                  <a:t>i.e. the plasma intercepts a physical surface</a:t>
                </a:r>
              </a:p>
              <a:p>
                <a:pPr marL="539750" lvl="2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An X-point</a:t>
                </a:r>
              </a:p>
              <a:p>
                <a:pPr lvl="2"/>
                <a:r>
                  <a:rPr lang="en-GB" dirty="0"/>
                  <a:t>i.e. the plasma is bounded by a magnetic reconnection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D245C-D38C-4E9D-9852-FA77B8BE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24744"/>
                <a:ext cx="5844009" cy="4650581"/>
              </a:xfrm>
              <a:blipFill>
                <a:blip r:embed="rId2"/>
                <a:stretch>
                  <a:fillRect l="-1043" t="-1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1EB05F8-A520-49F5-AC74-74205C0105CB}"/>
              </a:ext>
            </a:extLst>
          </p:cNvPr>
          <p:cNvGrpSpPr/>
          <p:nvPr/>
        </p:nvGrpSpPr>
        <p:grpSpPr>
          <a:xfrm>
            <a:off x="6115729" y="2694488"/>
            <a:ext cx="2152824" cy="927720"/>
            <a:chOff x="5513311" y="1133128"/>
            <a:chExt cx="2152824" cy="9277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5E145C-E10A-4FB8-8337-EAD4420E7427}"/>
                </a:ext>
              </a:extLst>
            </p:cNvPr>
            <p:cNvSpPr/>
            <p:nvPr/>
          </p:nvSpPr>
          <p:spPr>
            <a:xfrm>
              <a:off x="5513311" y="1133128"/>
              <a:ext cx="892088" cy="92772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65B69D-C56F-4267-A3A7-E9262948C23B}"/>
                </a:ext>
              </a:extLst>
            </p:cNvPr>
            <p:cNvSpPr/>
            <p:nvPr/>
          </p:nvSpPr>
          <p:spPr>
            <a:xfrm>
              <a:off x="5665711" y="1285528"/>
              <a:ext cx="595672" cy="631304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762E7C-53C5-42F2-B1DE-FC9C78118731}"/>
                </a:ext>
              </a:extLst>
            </p:cNvPr>
            <p:cNvSpPr/>
            <p:nvPr/>
          </p:nvSpPr>
          <p:spPr>
            <a:xfrm>
              <a:off x="5818111" y="1437928"/>
              <a:ext cx="299256" cy="334888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1A95B7-2542-4485-9138-374677238F8F}"/>
                </a:ext>
              </a:extLst>
            </p:cNvPr>
            <p:cNvSpPr/>
            <p:nvPr/>
          </p:nvSpPr>
          <p:spPr>
            <a:xfrm>
              <a:off x="5928396" y="1565176"/>
              <a:ext cx="72008" cy="7200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7F3C9-E492-400A-8546-683FC0947BA1}"/>
                </a:ext>
              </a:extLst>
            </p:cNvPr>
            <p:cNvSpPr txBox="1"/>
            <p:nvPr/>
          </p:nvSpPr>
          <p:spPr>
            <a:xfrm>
              <a:off x="6765439" y="1380510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O-point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C3C393-4976-4F1C-AB9B-E0C8EA1F80E4}"/>
              </a:ext>
            </a:extLst>
          </p:cNvPr>
          <p:cNvGrpSpPr/>
          <p:nvPr/>
        </p:nvGrpSpPr>
        <p:grpSpPr>
          <a:xfrm>
            <a:off x="6976256" y="3758019"/>
            <a:ext cx="2098322" cy="1072649"/>
            <a:chOff x="5513311" y="2484512"/>
            <a:chExt cx="2098322" cy="10726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3409D9-D727-4B87-AA47-4769848E4E1D}"/>
                </a:ext>
              </a:extLst>
            </p:cNvPr>
            <p:cNvSpPr/>
            <p:nvPr/>
          </p:nvSpPr>
          <p:spPr>
            <a:xfrm>
              <a:off x="5513311" y="2484512"/>
              <a:ext cx="892088" cy="92772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101DBD-2B34-4E55-AE81-4C79771F5091}"/>
                </a:ext>
              </a:extLst>
            </p:cNvPr>
            <p:cNvSpPr/>
            <p:nvPr/>
          </p:nvSpPr>
          <p:spPr>
            <a:xfrm>
              <a:off x="5665711" y="2636912"/>
              <a:ext cx="595672" cy="631304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225F2F-E326-4546-B0E7-C87F2D866C2C}"/>
                </a:ext>
              </a:extLst>
            </p:cNvPr>
            <p:cNvSpPr/>
            <p:nvPr/>
          </p:nvSpPr>
          <p:spPr>
            <a:xfrm>
              <a:off x="5818111" y="2789312"/>
              <a:ext cx="299256" cy="334888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5E0464-202A-4DE0-A67A-60A1D76C1459}"/>
                </a:ext>
              </a:extLst>
            </p:cNvPr>
            <p:cNvSpPr/>
            <p:nvPr/>
          </p:nvSpPr>
          <p:spPr>
            <a:xfrm>
              <a:off x="5928396" y="2916560"/>
              <a:ext cx="72008" cy="7200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3EB917-3851-4DDB-83B6-454564AF7706}"/>
                </a:ext>
              </a:extLst>
            </p:cNvPr>
            <p:cNvSpPr txBox="1"/>
            <p:nvPr/>
          </p:nvSpPr>
          <p:spPr>
            <a:xfrm>
              <a:off x="6765439" y="2731894"/>
              <a:ext cx="846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L-point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FB403-6777-4D73-AB60-00A2BCBBF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8396" y="2587879"/>
              <a:ext cx="944683" cy="96928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4FEF924-E9C1-44D9-BDF1-EE27FB84D125}"/>
                </a:ext>
              </a:extLst>
            </p:cNvPr>
            <p:cNvSpPr/>
            <p:nvPr/>
          </p:nvSpPr>
          <p:spPr>
            <a:xfrm>
              <a:off x="5576935" y="2564904"/>
              <a:ext cx="774272" cy="771128"/>
            </a:xfrm>
            <a:prstGeom prst="ellipse">
              <a:avLst/>
            </a:prstGeom>
            <a:solidFill>
              <a:srgbClr val="FF0000">
                <a:alpha val="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FA2E69-9552-43DD-B8E0-0274FA1FBE0C}"/>
                </a:ext>
              </a:extLst>
            </p:cNvPr>
            <p:cNvSpPr/>
            <p:nvPr/>
          </p:nvSpPr>
          <p:spPr>
            <a:xfrm>
              <a:off x="6197993" y="3194112"/>
              <a:ext cx="72008" cy="7200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43D4E-3AE0-408A-B3B0-448733F0E352}"/>
              </a:ext>
            </a:extLst>
          </p:cNvPr>
          <p:cNvGrpSpPr/>
          <p:nvPr/>
        </p:nvGrpSpPr>
        <p:grpSpPr>
          <a:xfrm>
            <a:off x="5963139" y="4868308"/>
            <a:ext cx="1921229" cy="2143678"/>
            <a:chOff x="6251170" y="4717889"/>
            <a:chExt cx="1921229" cy="214367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F8F09A-0610-47BD-881D-745D9E602B5A}"/>
                </a:ext>
              </a:extLst>
            </p:cNvPr>
            <p:cNvGrpSpPr/>
            <p:nvPr/>
          </p:nvGrpSpPr>
          <p:grpSpPr>
            <a:xfrm>
              <a:off x="6251170" y="4778636"/>
              <a:ext cx="1921229" cy="2082931"/>
              <a:chOff x="6251170" y="4778636"/>
              <a:chExt cx="1921229" cy="20829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4D721C-0072-4AED-85B3-B0576BF4B665}"/>
                  </a:ext>
                </a:extLst>
              </p:cNvPr>
              <p:cNvSpPr/>
              <p:nvPr/>
            </p:nvSpPr>
            <p:spPr>
              <a:xfrm>
                <a:off x="6251170" y="4778636"/>
                <a:ext cx="1921229" cy="2082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66A1709-34DB-494C-A847-3825EB106B3C}"/>
                  </a:ext>
                </a:extLst>
              </p:cNvPr>
              <p:cNvGrpSpPr/>
              <p:nvPr/>
            </p:nvGrpSpPr>
            <p:grpSpPr>
              <a:xfrm>
                <a:off x="6396785" y="4894515"/>
                <a:ext cx="1740207" cy="1941647"/>
                <a:chOff x="5617507" y="4071257"/>
                <a:chExt cx="1740207" cy="1941647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A874073-AAE9-4417-BF2A-5BE8D6BE2A2C}"/>
                    </a:ext>
                  </a:extLst>
                </p:cNvPr>
                <p:cNvSpPr/>
                <p:nvPr/>
              </p:nvSpPr>
              <p:spPr>
                <a:xfrm>
                  <a:off x="5748375" y="5229200"/>
                  <a:ext cx="504057" cy="783704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397755A-0648-46AE-8C31-E7A1E3937A43}"/>
                    </a:ext>
                  </a:extLst>
                </p:cNvPr>
                <p:cNvSpPr/>
                <p:nvPr/>
              </p:nvSpPr>
              <p:spPr>
                <a:xfrm>
                  <a:off x="5842359" y="5336840"/>
                  <a:ext cx="299256" cy="460040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3E2C303-B90A-4FC9-AE32-26C75311F44A}"/>
                    </a:ext>
                  </a:extLst>
                </p:cNvPr>
                <p:cNvSpPr/>
                <p:nvPr/>
              </p:nvSpPr>
              <p:spPr>
                <a:xfrm>
                  <a:off x="5952644" y="5473216"/>
                  <a:ext cx="72008" cy="7200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B928EBC-2B89-4BBF-8E0E-5536A10FFDE0}"/>
                    </a:ext>
                  </a:extLst>
                </p:cNvPr>
                <p:cNvSpPr txBox="1"/>
                <p:nvPr/>
              </p:nvSpPr>
              <p:spPr>
                <a:xfrm>
                  <a:off x="6457018" y="4797152"/>
                  <a:ext cx="9006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X-point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2E00363-3BBF-490B-9912-228359B42616}"/>
                    </a:ext>
                  </a:extLst>
                </p:cNvPr>
                <p:cNvSpPr/>
                <p:nvPr/>
              </p:nvSpPr>
              <p:spPr>
                <a:xfrm>
                  <a:off x="5724127" y="4149080"/>
                  <a:ext cx="504057" cy="783704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D95A294-C3A8-4935-9A08-E8A9C4964853}"/>
                    </a:ext>
                  </a:extLst>
                </p:cNvPr>
                <p:cNvSpPr/>
                <p:nvPr/>
              </p:nvSpPr>
              <p:spPr>
                <a:xfrm>
                  <a:off x="5817165" y="4378924"/>
                  <a:ext cx="299256" cy="460040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E033CA4-2B5E-488A-9DA4-DBF370BF17BE}"/>
                    </a:ext>
                  </a:extLst>
                </p:cNvPr>
                <p:cNvSpPr/>
                <p:nvPr/>
              </p:nvSpPr>
              <p:spPr>
                <a:xfrm>
                  <a:off x="5928396" y="4644752"/>
                  <a:ext cx="72008" cy="7200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89F6A7B-B522-451F-94B4-9DE0407E6D7F}"/>
                    </a:ext>
                  </a:extLst>
                </p:cNvPr>
                <p:cNvSpPr/>
                <p:nvPr/>
              </p:nvSpPr>
              <p:spPr>
                <a:xfrm>
                  <a:off x="5617507" y="4071257"/>
                  <a:ext cx="704766" cy="1888672"/>
                </a:xfrm>
                <a:custGeom>
                  <a:avLst/>
                  <a:gdLst>
                    <a:gd name="connsiteX0" fmla="*/ 67557 w 704766"/>
                    <a:gd name="connsiteY0" fmla="*/ 0 h 1888672"/>
                    <a:gd name="connsiteX1" fmla="*/ 4964 w 704766"/>
                    <a:gd name="connsiteY1" fmla="*/ 193222 h 1888672"/>
                    <a:gd name="connsiteX2" fmla="*/ 7686 w 704766"/>
                    <a:gd name="connsiteY2" fmla="*/ 421822 h 1888672"/>
                    <a:gd name="connsiteX3" fmla="*/ 37622 w 704766"/>
                    <a:gd name="connsiteY3" fmla="*/ 631372 h 1888672"/>
                    <a:gd name="connsiteX4" fmla="*/ 124707 w 704766"/>
                    <a:gd name="connsiteY4" fmla="*/ 770164 h 1888672"/>
                    <a:gd name="connsiteX5" fmla="*/ 217236 w 704766"/>
                    <a:gd name="connsiteY5" fmla="*/ 892629 h 1888672"/>
                    <a:gd name="connsiteX6" fmla="*/ 290714 w 704766"/>
                    <a:gd name="connsiteY6" fmla="*/ 941614 h 1888672"/>
                    <a:gd name="connsiteX7" fmla="*/ 399572 w 704766"/>
                    <a:gd name="connsiteY7" fmla="*/ 1028700 h 1888672"/>
                    <a:gd name="connsiteX8" fmla="*/ 532922 w 704766"/>
                    <a:gd name="connsiteY8" fmla="*/ 1134836 h 1888672"/>
                    <a:gd name="connsiteX9" fmla="*/ 641779 w 704766"/>
                    <a:gd name="connsiteY9" fmla="*/ 1268186 h 1888672"/>
                    <a:gd name="connsiteX10" fmla="*/ 693486 w 704766"/>
                    <a:gd name="connsiteY10" fmla="*/ 1447800 h 1888672"/>
                    <a:gd name="connsiteX11" fmla="*/ 704372 w 704766"/>
                    <a:gd name="connsiteY11" fmla="*/ 1668236 h 1888672"/>
                    <a:gd name="connsiteX12" fmla="*/ 685322 w 704766"/>
                    <a:gd name="connsiteY12" fmla="*/ 1888672 h 188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4766" h="1888672">
                      <a:moveTo>
                        <a:pt x="67557" y="0"/>
                      </a:moveTo>
                      <a:cubicBezTo>
                        <a:pt x="41249" y="61459"/>
                        <a:pt x="14942" y="122919"/>
                        <a:pt x="4964" y="193222"/>
                      </a:cubicBezTo>
                      <a:cubicBezTo>
                        <a:pt x="-5014" y="263525"/>
                        <a:pt x="2243" y="348797"/>
                        <a:pt x="7686" y="421822"/>
                      </a:cubicBezTo>
                      <a:cubicBezTo>
                        <a:pt x="13129" y="494847"/>
                        <a:pt x="18118" y="573315"/>
                        <a:pt x="37622" y="631372"/>
                      </a:cubicBezTo>
                      <a:cubicBezTo>
                        <a:pt x="57126" y="689429"/>
                        <a:pt x="94771" y="726621"/>
                        <a:pt x="124707" y="770164"/>
                      </a:cubicBezTo>
                      <a:cubicBezTo>
                        <a:pt x="154643" y="813707"/>
                        <a:pt x="189568" y="864054"/>
                        <a:pt x="217236" y="892629"/>
                      </a:cubicBezTo>
                      <a:cubicBezTo>
                        <a:pt x="244904" y="921204"/>
                        <a:pt x="260325" y="918936"/>
                        <a:pt x="290714" y="941614"/>
                      </a:cubicBezTo>
                      <a:cubicBezTo>
                        <a:pt x="321103" y="964293"/>
                        <a:pt x="399572" y="1028700"/>
                        <a:pt x="399572" y="1028700"/>
                      </a:cubicBezTo>
                      <a:cubicBezTo>
                        <a:pt x="439940" y="1060904"/>
                        <a:pt x="492554" y="1094922"/>
                        <a:pt x="532922" y="1134836"/>
                      </a:cubicBezTo>
                      <a:cubicBezTo>
                        <a:pt x="573290" y="1174750"/>
                        <a:pt x="615018" y="1216025"/>
                        <a:pt x="641779" y="1268186"/>
                      </a:cubicBezTo>
                      <a:cubicBezTo>
                        <a:pt x="668540" y="1320347"/>
                        <a:pt x="683054" y="1381125"/>
                        <a:pt x="693486" y="1447800"/>
                      </a:cubicBezTo>
                      <a:cubicBezTo>
                        <a:pt x="703918" y="1514475"/>
                        <a:pt x="705733" y="1594757"/>
                        <a:pt x="704372" y="1668236"/>
                      </a:cubicBezTo>
                      <a:cubicBezTo>
                        <a:pt x="703011" y="1741715"/>
                        <a:pt x="694166" y="1815193"/>
                        <a:pt x="685322" y="1888672"/>
                      </a:cubicBezTo>
                    </a:path>
                  </a:pathLst>
                </a:cu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B3F1B42-26DF-49EE-A331-242FEBB01F37}"/>
                    </a:ext>
                  </a:extLst>
                </p:cNvPr>
                <p:cNvSpPr/>
                <p:nvPr/>
              </p:nvSpPr>
              <p:spPr>
                <a:xfrm flipH="1">
                  <a:off x="5645926" y="4124232"/>
                  <a:ext cx="641734" cy="1888672"/>
                </a:xfrm>
                <a:custGeom>
                  <a:avLst/>
                  <a:gdLst>
                    <a:gd name="connsiteX0" fmla="*/ 67557 w 704766"/>
                    <a:gd name="connsiteY0" fmla="*/ 0 h 1888672"/>
                    <a:gd name="connsiteX1" fmla="*/ 4964 w 704766"/>
                    <a:gd name="connsiteY1" fmla="*/ 193222 h 1888672"/>
                    <a:gd name="connsiteX2" fmla="*/ 7686 w 704766"/>
                    <a:gd name="connsiteY2" fmla="*/ 421822 h 1888672"/>
                    <a:gd name="connsiteX3" fmla="*/ 37622 w 704766"/>
                    <a:gd name="connsiteY3" fmla="*/ 631372 h 1888672"/>
                    <a:gd name="connsiteX4" fmla="*/ 124707 w 704766"/>
                    <a:gd name="connsiteY4" fmla="*/ 770164 h 1888672"/>
                    <a:gd name="connsiteX5" fmla="*/ 217236 w 704766"/>
                    <a:gd name="connsiteY5" fmla="*/ 892629 h 1888672"/>
                    <a:gd name="connsiteX6" fmla="*/ 290714 w 704766"/>
                    <a:gd name="connsiteY6" fmla="*/ 941614 h 1888672"/>
                    <a:gd name="connsiteX7" fmla="*/ 399572 w 704766"/>
                    <a:gd name="connsiteY7" fmla="*/ 1028700 h 1888672"/>
                    <a:gd name="connsiteX8" fmla="*/ 532922 w 704766"/>
                    <a:gd name="connsiteY8" fmla="*/ 1134836 h 1888672"/>
                    <a:gd name="connsiteX9" fmla="*/ 641779 w 704766"/>
                    <a:gd name="connsiteY9" fmla="*/ 1268186 h 1888672"/>
                    <a:gd name="connsiteX10" fmla="*/ 693486 w 704766"/>
                    <a:gd name="connsiteY10" fmla="*/ 1447800 h 1888672"/>
                    <a:gd name="connsiteX11" fmla="*/ 704372 w 704766"/>
                    <a:gd name="connsiteY11" fmla="*/ 1668236 h 1888672"/>
                    <a:gd name="connsiteX12" fmla="*/ 685322 w 704766"/>
                    <a:gd name="connsiteY12" fmla="*/ 1888672 h 188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4766" h="1888672">
                      <a:moveTo>
                        <a:pt x="67557" y="0"/>
                      </a:moveTo>
                      <a:cubicBezTo>
                        <a:pt x="41249" y="61459"/>
                        <a:pt x="14942" y="122919"/>
                        <a:pt x="4964" y="193222"/>
                      </a:cubicBezTo>
                      <a:cubicBezTo>
                        <a:pt x="-5014" y="263525"/>
                        <a:pt x="2243" y="348797"/>
                        <a:pt x="7686" y="421822"/>
                      </a:cubicBezTo>
                      <a:cubicBezTo>
                        <a:pt x="13129" y="494847"/>
                        <a:pt x="18118" y="573315"/>
                        <a:pt x="37622" y="631372"/>
                      </a:cubicBezTo>
                      <a:cubicBezTo>
                        <a:pt x="57126" y="689429"/>
                        <a:pt x="94771" y="726621"/>
                        <a:pt x="124707" y="770164"/>
                      </a:cubicBezTo>
                      <a:cubicBezTo>
                        <a:pt x="154643" y="813707"/>
                        <a:pt x="189568" y="864054"/>
                        <a:pt x="217236" y="892629"/>
                      </a:cubicBezTo>
                      <a:cubicBezTo>
                        <a:pt x="244904" y="921204"/>
                        <a:pt x="260325" y="918936"/>
                        <a:pt x="290714" y="941614"/>
                      </a:cubicBezTo>
                      <a:cubicBezTo>
                        <a:pt x="321103" y="964293"/>
                        <a:pt x="399572" y="1028700"/>
                        <a:pt x="399572" y="1028700"/>
                      </a:cubicBezTo>
                      <a:cubicBezTo>
                        <a:pt x="439940" y="1060904"/>
                        <a:pt x="492554" y="1094922"/>
                        <a:pt x="532922" y="1134836"/>
                      </a:cubicBezTo>
                      <a:cubicBezTo>
                        <a:pt x="573290" y="1174750"/>
                        <a:pt x="615018" y="1216025"/>
                        <a:pt x="641779" y="1268186"/>
                      </a:cubicBezTo>
                      <a:cubicBezTo>
                        <a:pt x="668540" y="1320347"/>
                        <a:pt x="683054" y="1381125"/>
                        <a:pt x="693486" y="1447800"/>
                      </a:cubicBezTo>
                      <a:cubicBezTo>
                        <a:pt x="703918" y="1514475"/>
                        <a:pt x="705733" y="1594757"/>
                        <a:pt x="704372" y="1668236"/>
                      </a:cubicBezTo>
                      <a:cubicBezTo>
                        <a:pt x="703011" y="1741715"/>
                        <a:pt x="694166" y="1815193"/>
                        <a:pt x="685322" y="1888672"/>
                      </a:cubicBezTo>
                    </a:path>
                  </a:pathLst>
                </a:cu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Cross 28">
                  <a:extLst>
                    <a:ext uri="{FF2B5EF4-FFF2-40B4-BE49-F238E27FC236}">
                      <a16:creationId xmlns:a16="http://schemas.microsoft.com/office/drawing/2014/main" id="{B8773A1B-D66B-4E0F-92DD-97DB391C763C}"/>
                    </a:ext>
                  </a:extLst>
                </p:cNvPr>
                <p:cNvSpPr/>
                <p:nvPr/>
              </p:nvSpPr>
              <p:spPr>
                <a:xfrm rot="2785614">
                  <a:off x="5916640" y="5018214"/>
                  <a:ext cx="144016" cy="144016"/>
                </a:xfrm>
                <a:prstGeom prst="plus">
                  <a:avLst>
                    <a:gd name="adj" fmla="val 41211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EE1386B-D8AB-4BF2-93FB-E48DB7E65896}"/>
                </a:ext>
              </a:extLst>
            </p:cNvPr>
            <p:cNvSpPr/>
            <p:nvPr/>
          </p:nvSpPr>
          <p:spPr>
            <a:xfrm>
              <a:off x="6385982" y="4717889"/>
              <a:ext cx="679882" cy="1198758"/>
            </a:xfrm>
            <a:custGeom>
              <a:avLst/>
              <a:gdLst>
                <a:gd name="connsiteX0" fmla="*/ 378500 w 679882"/>
                <a:gd name="connsiteY0" fmla="*/ 1197136 h 1198758"/>
                <a:gd name="connsiteX1" fmla="*/ 459029 w 679882"/>
                <a:gd name="connsiteY1" fmla="*/ 1145181 h 1198758"/>
                <a:gd name="connsiteX2" fmla="*/ 555145 w 679882"/>
                <a:gd name="connsiteY2" fmla="*/ 1015295 h 1198758"/>
                <a:gd name="connsiteX3" fmla="*/ 646066 w 679882"/>
                <a:gd name="connsiteY3" fmla="*/ 875018 h 1198758"/>
                <a:gd name="connsiteX4" fmla="*/ 672043 w 679882"/>
                <a:gd name="connsiteY4" fmla="*/ 674993 h 1198758"/>
                <a:gd name="connsiteX5" fmla="*/ 679836 w 679882"/>
                <a:gd name="connsiteY5" fmla="*/ 513934 h 1198758"/>
                <a:gd name="connsiteX6" fmla="*/ 669445 w 679882"/>
                <a:gd name="connsiteY6" fmla="*/ 407427 h 1198758"/>
                <a:gd name="connsiteX7" fmla="*/ 614893 w 679882"/>
                <a:gd name="connsiteY7" fmla="*/ 243770 h 1198758"/>
                <a:gd name="connsiteX8" fmla="*/ 508386 w 679882"/>
                <a:gd name="connsiteY8" fmla="*/ 103493 h 1198758"/>
                <a:gd name="connsiteX9" fmla="*/ 349925 w 679882"/>
                <a:gd name="connsiteY9" fmla="*/ 2181 h 1198758"/>
                <a:gd name="connsiteX10" fmla="*/ 217441 w 679882"/>
                <a:gd name="connsiteY10" fmla="*/ 41147 h 1198758"/>
                <a:gd name="connsiteX11" fmla="*/ 129118 w 679882"/>
                <a:gd name="connsiteY11" fmla="*/ 124275 h 1198758"/>
                <a:gd name="connsiteX12" fmla="*/ 66773 w 679882"/>
                <a:gd name="connsiteY12" fmla="*/ 215195 h 1198758"/>
                <a:gd name="connsiteX13" fmla="*/ 4427 w 679882"/>
                <a:gd name="connsiteY13" fmla="*/ 386645 h 1198758"/>
                <a:gd name="connsiteX14" fmla="*/ 7025 w 679882"/>
                <a:gd name="connsiteY14" fmla="*/ 550302 h 1198758"/>
                <a:gd name="connsiteX15" fmla="*/ 22611 w 679882"/>
                <a:gd name="connsiteY15" fmla="*/ 752925 h 1198758"/>
                <a:gd name="connsiteX16" fmla="*/ 82359 w 679882"/>
                <a:gd name="connsiteY16" fmla="*/ 880213 h 1198758"/>
                <a:gd name="connsiteX17" fmla="*/ 147302 w 679882"/>
                <a:gd name="connsiteY17" fmla="*/ 976329 h 1198758"/>
                <a:gd name="connsiteX18" fmla="*/ 256407 w 679882"/>
                <a:gd name="connsiteY18" fmla="*/ 1090629 h 1198758"/>
                <a:gd name="connsiteX19" fmla="*/ 378500 w 679882"/>
                <a:gd name="connsiteY19" fmla="*/ 1197136 h 11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9882" h="1198758">
                  <a:moveTo>
                    <a:pt x="378500" y="1197136"/>
                  </a:moveTo>
                  <a:cubicBezTo>
                    <a:pt x="412270" y="1206228"/>
                    <a:pt x="429588" y="1175488"/>
                    <a:pt x="459029" y="1145181"/>
                  </a:cubicBezTo>
                  <a:cubicBezTo>
                    <a:pt x="488470" y="1114874"/>
                    <a:pt x="523972" y="1060322"/>
                    <a:pt x="555145" y="1015295"/>
                  </a:cubicBezTo>
                  <a:cubicBezTo>
                    <a:pt x="586318" y="970268"/>
                    <a:pt x="626583" y="931735"/>
                    <a:pt x="646066" y="875018"/>
                  </a:cubicBezTo>
                  <a:cubicBezTo>
                    <a:pt x="665549" y="818301"/>
                    <a:pt x="666415" y="735174"/>
                    <a:pt x="672043" y="674993"/>
                  </a:cubicBezTo>
                  <a:cubicBezTo>
                    <a:pt x="677671" y="614812"/>
                    <a:pt x="680269" y="558528"/>
                    <a:pt x="679836" y="513934"/>
                  </a:cubicBezTo>
                  <a:cubicBezTo>
                    <a:pt x="679403" y="469340"/>
                    <a:pt x="680269" y="452454"/>
                    <a:pt x="669445" y="407427"/>
                  </a:cubicBezTo>
                  <a:cubicBezTo>
                    <a:pt x="658621" y="362400"/>
                    <a:pt x="641736" y="294426"/>
                    <a:pt x="614893" y="243770"/>
                  </a:cubicBezTo>
                  <a:cubicBezTo>
                    <a:pt x="588050" y="193114"/>
                    <a:pt x="552547" y="143758"/>
                    <a:pt x="508386" y="103493"/>
                  </a:cubicBezTo>
                  <a:cubicBezTo>
                    <a:pt x="464225" y="63228"/>
                    <a:pt x="398416" y="12572"/>
                    <a:pt x="349925" y="2181"/>
                  </a:cubicBezTo>
                  <a:cubicBezTo>
                    <a:pt x="301434" y="-8210"/>
                    <a:pt x="254242" y="20798"/>
                    <a:pt x="217441" y="41147"/>
                  </a:cubicBezTo>
                  <a:cubicBezTo>
                    <a:pt x="180640" y="61496"/>
                    <a:pt x="154229" y="95267"/>
                    <a:pt x="129118" y="124275"/>
                  </a:cubicBezTo>
                  <a:cubicBezTo>
                    <a:pt x="104007" y="153283"/>
                    <a:pt x="87555" y="171467"/>
                    <a:pt x="66773" y="215195"/>
                  </a:cubicBezTo>
                  <a:cubicBezTo>
                    <a:pt x="45991" y="258923"/>
                    <a:pt x="14385" y="330794"/>
                    <a:pt x="4427" y="386645"/>
                  </a:cubicBezTo>
                  <a:cubicBezTo>
                    <a:pt x="-5531" y="442496"/>
                    <a:pt x="3994" y="489255"/>
                    <a:pt x="7025" y="550302"/>
                  </a:cubicBezTo>
                  <a:cubicBezTo>
                    <a:pt x="10056" y="611349"/>
                    <a:pt x="10055" y="697940"/>
                    <a:pt x="22611" y="752925"/>
                  </a:cubicBezTo>
                  <a:cubicBezTo>
                    <a:pt x="35167" y="807910"/>
                    <a:pt x="61577" y="842979"/>
                    <a:pt x="82359" y="880213"/>
                  </a:cubicBezTo>
                  <a:cubicBezTo>
                    <a:pt x="103141" y="917447"/>
                    <a:pt x="118294" y="941260"/>
                    <a:pt x="147302" y="976329"/>
                  </a:cubicBezTo>
                  <a:cubicBezTo>
                    <a:pt x="176310" y="1011398"/>
                    <a:pt x="217874" y="1057292"/>
                    <a:pt x="256407" y="1090629"/>
                  </a:cubicBezTo>
                  <a:cubicBezTo>
                    <a:pt x="294940" y="1123966"/>
                    <a:pt x="344730" y="1188044"/>
                    <a:pt x="378500" y="1197136"/>
                  </a:cubicBezTo>
                  <a:close/>
                </a:path>
              </a:pathLst>
            </a:custGeom>
            <a:solidFill>
              <a:srgbClr val="FF0000">
                <a:alpha val="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57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9EAB-AD3A-4D7D-BD59-728303C8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plasma boundary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D245C-D38C-4E9D-9852-FA77B8BE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24744"/>
                <a:ext cx="7716217" cy="465058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Find locations where there is a null in the magnetic field: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Sort by second derivatives: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 O-point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&lt;0 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 X-point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Find most central O-point on grid</a:t>
                </a:r>
              </a:p>
              <a:p>
                <a:pPr marL="271463" lvl="1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 Plasma magnetic centre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Find correct plasma delimiting point: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Sort X-points and L-points by proximity to O-point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</m:oMath>
                </a14:m>
                <a:r>
                  <a:rPr lang="en-GB" dirty="0"/>
                  <a:t>-space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Now discard points for which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 does not decrease monotonically from the O-point along a line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 space between the two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First of this list is the plasma delimiting point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Reconstruct plasma boundary from continuous flux surface on the delimiting point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D245C-D38C-4E9D-9852-FA77B8BE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24744"/>
                <a:ext cx="7716217" cy="4650581"/>
              </a:xfrm>
              <a:blipFill>
                <a:blip r:embed="rId2"/>
                <a:stretch>
                  <a:fillRect l="-55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BF9AC-DCE4-418C-8CAF-4ADC6846E6B8}"/>
              </a:ext>
            </a:extLst>
          </p:cNvPr>
          <p:cNvGrpSpPr/>
          <p:nvPr/>
        </p:nvGrpSpPr>
        <p:grpSpPr>
          <a:xfrm>
            <a:off x="5076056" y="1556792"/>
            <a:ext cx="2473614" cy="2082931"/>
            <a:chOff x="7740352" y="3549428"/>
            <a:chExt cx="2473614" cy="208293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5C878A8-C65B-430E-8211-4BB5237390FA}"/>
                </a:ext>
              </a:extLst>
            </p:cNvPr>
            <p:cNvGrpSpPr/>
            <p:nvPr/>
          </p:nvGrpSpPr>
          <p:grpSpPr>
            <a:xfrm>
              <a:off x="7740352" y="3549428"/>
              <a:ext cx="2473614" cy="2082931"/>
              <a:chOff x="5698786" y="4778636"/>
              <a:chExt cx="2473614" cy="208293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C89246A-B9B2-44CB-8DF1-5EB35C9A6F8D}"/>
                  </a:ext>
                </a:extLst>
              </p:cNvPr>
              <p:cNvSpPr/>
              <p:nvPr/>
            </p:nvSpPr>
            <p:spPr>
              <a:xfrm>
                <a:off x="5698786" y="4778636"/>
                <a:ext cx="2473614" cy="2082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8EBE68A-A913-4B64-8804-689A782980EE}"/>
                  </a:ext>
                </a:extLst>
              </p:cNvPr>
              <p:cNvGrpSpPr/>
              <p:nvPr/>
            </p:nvGrpSpPr>
            <p:grpSpPr>
              <a:xfrm>
                <a:off x="6396785" y="4894515"/>
                <a:ext cx="1740207" cy="1941647"/>
                <a:chOff x="5617507" y="4071257"/>
                <a:chExt cx="1740207" cy="1941647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32F75E3-4986-4762-977C-876F906E1320}"/>
                    </a:ext>
                  </a:extLst>
                </p:cNvPr>
                <p:cNvSpPr/>
                <p:nvPr/>
              </p:nvSpPr>
              <p:spPr>
                <a:xfrm>
                  <a:off x="5748375" y="5229200"/>
                  <a:ext cx="504057" cy="783704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F57459B-050C-4060-B38B-B0EC52288553}"/>
                    </a:ext>
                  </a:extLst>
                </p:cNvPr>
                <p:cNvSpPr/>
                <p:nvPr/>
              </p:nvSpPr>
              <p:spPr>
                <a:xfrm>
                  <a:off x="5842359" y="5336840"/>
                  <a:ext cx="299256" cy="460040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0558FED-F35E-4300-9407-84049ED941B0}"/>
                    </a:ext>
                  </a:extLst>
                </p:cNvPr>
                <p:cNvSpPr/>
                <p:nvPr/>
              </p:nvSpPr>
              <p:spPr>
                <a:xfrm>
                  <a:off x="5952644" y="5473216"/>
                  <a:ext cx="72008" cy="7200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931E605-D0B9-4FC9-851C-31FF907AC5F5}"/>
                    </a:ext>
                  </a:extLst>
                </p:cNvPr>
                <p:cNvSpPr txBox="1"/>
                <p:nvPr/>
              </p:nvSpPr>
              <p:spPr>
                <a:xfrm>
                  <a:off x="6457018" y="4797152"/>
                  <a:ext cx="9006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X-point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79F587C-4B87-4986-8EF9-CA184BCEAED5}"/>
                    </a:ext>
                  </a:extLst>
                </p:cNvPr>
                <p:cNvSpPr/>
                <p:nvPr/>
              </p:nvSpPr>
              <p:spPr>
                <a:xfrm>
                  <a:off x="5724127" y="4149080"/>
                  <a:ext cx="504057" cy="783704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4227DAA6-323D-4900-BDF2-3100F42A35E2}"/>
                    </a:ext>
                  </a:extLst>
                </p:cNvPr>
                <p:cNvSpPr/>
                <p:nvPr/>
              </p:nvSpPr>
              <p:spPr>
                <a:xfrm>
                  <a:off x="5817165" y="4378924"/>
                  <a:ext cx="299256" cy="460040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56082BB-E69A-4BE7-84D6-D3AAC3559498}"/>
                    </a:ext>
                  </a:extLst>
                </p:cNvPr>
                <p:cNvSpPr/>
                <p:nvPr/>
              </p:nvSpPr>
              <p:spPr>
                <a:xfrm>
                  <a:off x="5928396" y="4644752"/>
                  <a:ext cx="72008" cy="7200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2D9469D-4CBC-464D-A475-631CC0D89FF2}"/>
                    </a:ext>
                  </a:extLst>
                </p:cNvPr>
                <p:cNvSpPr/>
                <p:nvPr/>
              </p:nvSpPr>
              <p:spPr>
                <a:xfrm>
                  <a:off x="5617507" y="4071257"/>
                  <a:ext cx="704766" cy="1888672"/>
                </a:xfrm>
                <a:custGeom>
                  <a:avLst/>
                  <a:gdLst>
                    <a:gd name="connsiteX0" fmla="*/ 67557 w 704766"/>
                    <a:gd name="connsiteY0" fmla="*/ 0 h 1888672"/>
                    <a:gd name="connsiteX1" fmla="*/ 4964 w 704766"/>
                    <a:gd name="connsiteY1" fmla="*/ 193222 h 1888672"/>
                    <a:gd name="connsiteX2" fmla="*/ 7686 w 704766"/>
                    <a:gd name="connsiteY2" fmla="*/ 421822 h 1888672"/>
                    <a:gd name="connsiteX3" fmla="*/ 37622 w 704766"/>
                    <a:gd name="connsiteY3" fmla="*/ 631372 h 1888672"/>
                    <a:gd name="connsiteX4" fmla="*/ 124707 w 704766"/>
                    <a:gd name="connsiteY4" fmla="*/ 770164 h 1888672"/>
                    <a:gd name="connsiteX5" fmla="*/ 217236 w 704766"/>
                    <a:gd name="connsiteY5" fmla="*/ 892629 h 1888672"/>
                    <a:gd name="connsiteX6" fmla="*/ 290714 w 704766"/>
                    <a:gd name="connsiteY6" fmla="*/ 941614 h 1888672"/>
                    <a:gd name="connsiteX7" fmla="*/ 399572 w 704766"/>
                    <a:gd name="connsiteY7" fmla="*/ 1028700 h 1888672"/>
                    <a:gd name="connsiteX8" fmla="*/ 532922 w 704766"/>
                    <a:gd name="connsiteY8" fmla="*/ 1134836 h 1888672"/>
                    <a:gd name="connsiteX9" fmla="*/ 641779 w 704766"/>
                    <a:gd name="connsiteY9" fmla="*/ 1268186 h 1888672"/>
                    <a:gd name="connsiteX10" fmla="*/ 693486 w 704766"/>
                    <a:gd name="connsiteY10" fmla="*/ 1447800 h 1888672"/>
                    <a:gd name="connsiteX11" fmla="*/ 704372 w 704766"/>
                    <a:gd name="connsiteY11" fmla="*/ 1668236 h 1888672"/>
                    <a:gd name="connsiteX12" fmla="*/ 685322 w 704766"/>
                    <a:gd name="connsiteY12" fmla="*/ 1888672 h 188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4766" h="1888672">
                      <a:moveTo>
                        <a:pt x="67557" y="0"/>
                      </a:moveTo>
                      <a:cubicBezTo>
                        <a:pt x="41249" y="61459"/>
                        <a:pt x="14942" y="122919"/>
                        <a:pt x="4964" y="193222"/>
                      </a:cubicBezTo>
                      <a:cubicBezTo>
                        <a:pt x="-5014" y="263525"/>
                        <a:pt x="2243" y="348797"/>
                        <a:pt x="7686" y="421822"/>
                      </a:cubicBezTo>
                      <a:cubicBezTo>
                        <a:pt x="13129" y="494847"/>
                        <a:pt x="18118" y="573315"/>
                        <a:pt x="37622" y="631372"/>
                      </a:cubicBezTo>
                      <a:cubicBezTo>
                        <a:pt x="57126" y="689429"/>
                        <a:pt x="94771" y="726621"/>
                        <a:pt x="124707" y="770164"/>
                      </a:cubicBezTo>
                      <a:cubicBezTo>
                        <a:pt x="154643" y="813707"/>
                        <a:pt x="189568" y="864054"/>
                        <a:pt x="217236" y="892629"/>
                      </a:cubicBezTo>
                      <a:cubicBezTo>
                        <a:pt x="244904" y="921204"/>
                        <a:pt x="260325" y="918936"/>
                        <a:pt x="290714" y="941614"/>
                      </a:cubicBezTo>
                      <a:cubicBezTo>
                        <a:pt x="321103" y="964293"/>
                        <a:pt x="399572" y="1028700"/>
                        <a:pt x="399572" y="1028700"/>
                      </a:cubicBezTo>
                      <a:cubicBezTo>
                        <a:pt x="439940" y="1060904"/>
                        <a:pt x="492554" y="1094922"/>
                        <a:pt x="532922" y="1134836"/>
                      </a:cubicBezTo>
                      <a:cubicBezTo>
                        <a:pt x="573290" y="1174750"/>
                        <a:pt x="615018" y="1216025"/>
                        <a:pt x="641779" y="1268186"/>
                      </a:cubicBezTo>
                      <a:cubicBezTo>
                        <a:pt x="668540" y="1320347"/>
                        <a:pt x="683054" y="1381125"/>
                        <a:pt x="693486" y="1447800"/>
                      </a:cubicBezTo>
                      <a:cubicBezTo>
                        <a:pt x="703918" y="1514475"/>
                        <a:pt x="705733" y="1594757"/>
                        <a:pt x="704372" y="1668236"/>
                      </a:cubicBezTo>
                      <a:cubicBezTo>
                        <a:pt x="703011" y="1741715"/>
                        <a:pt x="694166" y="1815193"/>
                        <a:pt x="685322" y="1888672"/>
                      </a:cubicBezTo>
                    </a:path>
                  </a:pathLst>
                </a:cu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1C2E88A-7908-4DAD-B2D5-4541EDE60734}"/>
                    </a:ext>
                  </a:extLst>
                </p:cNvPr>
                <p:cNvSpPr/>
                <p:nvPr/>
              </p:nvSpPr>
              <p:spPr>
                <a:xfrm flipH="1">
                  <a:off x="5645926" y="4124232"/>
                  <a:ext cx="641734" cy="1888672"/>
                </a:xfrm>
                <a:custGeom>
                  <a:avLst/>
                  <a:gdLst>
                    <a:gd name="connsiteX0" fmla="*/ 67557 w 704766"/>
                    <a:gd name="connsiteY0" fmla="*/ 0 h 1888672"/>
                    <a:gd name="connsiteX1" fmla="*/ 4964 w 704766"/>
                    <a:gd name="connsiteY1" fmla="*/ 193222 h 1888672"/>
                    <a:gd name="connsiteX2" fmla="*/ 7686 w 704766"/>
                    <a:gd name="connsiteY2" fmla="*/ 421822 h 1888672"/>
                    <a:gd name="connsiteX3" fmla="*/ 37622 w 704766"/>
                    <a:gd name="connsiteY3" fmla="*/ 631372 h 1888672"/>
                    <a:gd name="connsiteX4" fmla="*/ 124707 w 704766"/>
                    <a:gd name="connsiteY4" fmla="*/ 770164 h 1888672"/>
                    <a:gd name="connsiteX5" fmla="*/ 217236 w 704766"/>
                    <a:gd name="connsiteY5" fmla="*/ 892629 h 1888672"/>
                    <a:gd name="connsiteX6" fmla="*/ 290714 w 704766"/>
                    <a:gd name="connsiteY6" fmla="*/ 941614 h 1888672"/>
                    <a:gd name="connsiteX7" fmla="*/ 399572 w 704766"/>
                    <a:gd name="connsiteY7" fmla="*/ 1028700 h 1888672"/>
                    <a:gd name="connsiteX8" fmla="*/ 532922 w 704766"/>
                    <a:gd name="connsiteY8" fmla="*/ 1134836 h 1888672"/>
                    <a:gd name="connsiteX9" fmla="*/ 641779 w 704766"/>
                    <a:gd name="connsiteY9" fmla="*/ 1268186 h 1888672"/>
                    <a:gd name="connsiteX10" fmla="*/ 693486 w 704766"/>
                    <a:gd name="connsiteY10" fmla="*/ 1447800 h 1888672"/>
                    <a:gd name="connsiteX11" fmla="*/ 704372 w 704766"/>
                    <a:gd name="connsiteY11" fmla="*/ 1668236 h 1888672"/>
                    <a:gd name="connsiteX12" fmla="*/ 685322 w 704766"/>
                    <a:gd name="connsiteY12" fmla="*/ 1888672 h 1888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4766" h="1888672">
                      <a:moveTo>
                        <a:pt x="67557" y="0"/>
                      </a:moveTo>
                      <a:cubicBezTo>
                        <a:pt x="41249" y="61459"/>
                        <a:pt x="14942" y="122919"/>
                        <a:pt x="4964" y="193222"/>
                      </a:cubicBezTo>
                      <a:cubicBezTo>
                        <a:pt x="-5014" y="263525"/>
                        <a:pt x="2243" y="348797"/>
                        <a:pt x="7686" y="421822"/>
                      </a:cubicBezTo>
                      <a:cubicBezTo>
                        <a:pt x="13129" y="494847"/>
                        <a:pt x="18118" y="573315"/>
                        <a:pt x="37622" y="631372"/>
                      </a:cubicBezTo>
                      <a:cubicBezTo>
                        <a:pt x="57126" y="689429"/>
                        <a:pt x="94771" y="726621"/>
                        <a:pt x="124707" y="770164"/>
                      </a:cubicBezTo>
                      <a:cubicBezTo>
                        <a:pt x="154643" y="813707"/>
                        <a:pt x="189568" y="864054"/>
                        <a:pt x="217236" y="892629"/>
                      </a:cubicBezTo>
                      <a:cubicBezTo>
                        <a:pt x="244904" y="921204"/>
                        <a:pt x="260325" y="918936"/>
                        <a:pt x="290714" y="941614"/>
                      </a:cubicBezTo>
                      <a:cubicBezTo>
                        <a:pt x="321103" y="964293"/>
                        <a:pt x="399572" y="1028700"/>
                        <a:pt x="399572" y="1028700"/>
                      </a:cubicBezTo>
                      <a:cubicBezTo>
                        <a:pt x="439940" y="1060904"/>
                        <a:pt x="492554" y="1094922"/>
                        <a:pt x="532922" y="1134836"/>
                      </a:cubicBezTo>
                      <a:cubicBezTo>
                        <a:pt x="573290" y="1174750"/>
                        <a:pt x="615018" y="1216025"/>
                        <a:pt x="641779" y="1268186"/>
                      </a:cubicBezTo>
                      <a:cubicBezTo>
                        <a:pt x="668540" y="1320347"/>
                        <a:pt x="683054" y="1381125"/>
                        <a:pt x="693486" y="1447800"/>
                      </a:cubicBezTo>
                      <a:cubicBezTo>
                        <a:pt x="703918" y="1514475"/>
                        <a:pt x="705733" y="1594757"/>
                        <a:pt x="704372" y="1668236"/>
                      </a:cubicBezTo>
                      <a:cubicBezTo>
                        <a:pt x="703011" y="1741715"/>
                        <a:pt x="694166" y="1815193"/>
                        <a:pt x="685322" y="1888672"/>
                      </a:cubicBezTo>
                    </a:path>
                  </a:pathLst>
                </a:custGeom>
                <a:no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787B256-D64E-4247-9CF2-EE6E879C857A}"/>
                    </a:ext>
                  </a:extLst>
                </p:cNvPr>
                <p:cNvSpPr/>
                <p:nvPr/>
              </p:nvSpPr>
              <p:spPr>
                <a:xfrm rot="2785614">
                  <a:off x="5916640" y="5018214"/>
                  <a:ext cx="144016" cy="144016"/>
                </a:xfrm>
                <a:prstGeom prst="plus">
                  <a:avLst>
                    <a:gd name="adj" fmla="val 41211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61C1FB-0814-45E6-9987-42363FAF5EC1}"/>
                </a:ext>
              </a:extLst>
            </p:cNvPr>
            <p:cNvSpPr txBox="1"/>
            <p:nvPr/>
          </p:nvSpPr>
          <p:spPr>
            <a:xfrm>
              <a:off x="9274268" y="3991971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O-point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4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A1C1-F3BA-401D-9823-99AA9C56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“real world” problem (for physicists)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F6204-2BDC-463E-AC39-F7EC965B8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When designing a fusion power reactor MHD equilibrium, you want to be in control of the following aspects:</a:t>
                </a:r>
              </a:p>
              <a:p>
                <a:pPr lvl="1"/>
                <a:r>
                  <a:rPr lang="en-GB" dirty="0"/>
                  <a:t>Fusion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Major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Aspect ratio: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Elongation: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Triangularity: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Plasma current: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Ratio of plasma/magnetic pressure: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Internal inductance: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MHD safety factor: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F6204-2BDC-463E-AC39-F7EC965B8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  <a:blipFill>
                <a:blip r:embed="rId2"/>
                <a:stretch>
                  <a:fillRect l="-1092" t="-2751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0560E07-77EA-42E6-AF23-7218C87FBB06}"/>
              </a:ext>
            </a:extLst>
          </p:cNvPr>
          <p:cNvSpPr/>
          <p:nvPr/>
        </p:nvSpPr>
        <p:spPr>
          <a:xfrm>
            <a:off x="6012160" y="3933056"/>
            <a:ext cx="216024" cy="1440160"/>
          </a:xfrm>
          <a:prstGeom prst="rightBrace">
            <a:avLst>
              <a:gd name="adj1" fmla="val 84146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B1191C-3E6B-4BB8-8E35-68B528AC259D}"/>
              </a:ext>
            </a:extLst>
          </p:cNvPr>
          <p:cNvGrpSpPr/>
          <p:nvPr/>
        </p:nvGrpSpPr>
        <p:grpSpPr>
          <a:xfrm>
            <a:off x="3405336" y="2477926"/>
            <a:ext cx="1751894" cy="1311114"/>
            <a:chOff x="3059832" y="2348880"/>
            <a:chExt cx="1751894" cy="108012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A5EEDBE5-305A-4675-AF0C-86D130D58C60}"/>
                </a:ext>
              </a:extLst>
            </p:cNvPr>
            <p:cNvSpPr/>
            <p:nvPr/>
          </p:nvSpPr>
          <p:spPr>
            <a:xfrm>
              <a:off x="3059832" y="2348880"/>
              <a:ext cx="216024" cy="1080120"/>
            </a:xfrm>
            <a:prstGeom prst="rightBrace">
              <a:avLst>
                <a:gd name="adj1" fmla="val 84146"/>
                <a:gd name="adj2" fmla="val 5000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65B0DD-238E-472F-AF43-B925A8FF4E5F}"/>
                </a:ext>
              </a:extLst>
            </p:cNvPr>
            <p:cNvSpPr txBox="1"/>
            <p:nvPr/>
          </p:nvSpPr>
          <p:spPr>
            <a:xfrm>
              <a:off x="3347864" y="2704274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Plasma shape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E5C092-B972-4CEE-B36E-EDE3D28F1536}"/>
              </a:ext>
            </a:extLst>
          </p:cNvPr>
          <p:cNvSpPr txBox="1"/>
          <p:nvPr/>
        </p:nvSpPr>
        <p:spPr>
          <a:xfrm>
            <a:off x="6300192" y="4437112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Plasma EM integral values</a:t>
            </a:r>
          </a:p>
        </p:txBody>
      </p:sp>
    </p:spTree>
    <p:extLst>
      <p:ext uri="{BB962C8B-B14F-4D97-AF65-F5344CB8AC3E}">
        <p14:creationId xmlns:p14="http://schemas.microsoft.com/office/powerpoint/2010/main" val="412390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A1C1-F3BA-401D-9823-99AA9C56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“real world” problem (for engineers)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F6204-2BDC-463E-AC39-F7EC965B8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When designing a fusion power reactor MHD equilibrium, you want to be in control of the following aspects:</a:t>
                </a:r>
              </a:p>
              <a:p>
                <a:pPr lvl="1"/>
                <a:r>
                  <a:rPr lang="en-GB" dirty="0"/>
                  <a:t>Number of PF coils: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𝑃𝐹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Number of CS coils: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PF coil positions: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PF/CS coil currents: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PF/CS coil fields: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PF/CS coil forces: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Total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F6204-2BDC-463E-AC39-F7EC965B8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  <a:blipFill>
                <a:blip r:embed="rId2"/>
                <a:stretch>
                  <a:fillRect l="-1310" t="-2338" r="-1747" b="-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AEAE64-33B7-4FB8-8B3F-72138E8B78E6}"/>
              </a:ext>
            </a:extLst>
          </p:cNvPr>
          <p:cNvGrpSpPr/>
          <p:nvPr/>
        </p:nvGrpSpPr>
        <p:grpSpPr>
          <a:xfrm>
            <a:off x="4644008" y="2708918"/>
            <a:ext cx="1944218" cy="1503160"/>
            <a:chOff x="3059832" y="2348879"/>
            <a:chExt cx="1944218" cy="1037607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7FB4475A-9237-4CC9-8C86-99FD41CFDFAD}"/>
                </a:ext>
              </a:extLst>
            </p:cNvPr>
            <p:cNvSpPr/>
            <p:nvPr/>
          </p:nvSpPr>
          <p:spPr>
            <a:xfrm>
              <a:off x="3059832" y="2348879"/>
              <a:ext cx="216024" cy="1037607"/>
            </a:xfrm>
            <a:prstGeom prst="rightBrace">
              <a:avLst>
                <a:gd name="adj1" fmla="val 84146"/>
                <a:gd name="adj2" fmla="val 5000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460A53-DEBE-426F-B426-5ACC82699B37}"/>
                </a:ext>
              </a:extLst>
            </p:cNvPr>
            <p:cNvSpPr txBox="1"/>
            <p:nvPr/>
          </p:nvSpPr>
          <p:spPr>
            <a:xfrm>
              <a:off x="3270883" y="274100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decisions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869E3C-962E-4FB9-8F2E-8DD0021BC1B9}"/>
              </a:ext>
            </a:extLst>
          </p:cNvPr>
          <p:cNvGrpSpPr/>
          <p:nvPr/>
        </p:nvGrpSpPr>
        <p:grpSpPr>
          <a:xfrm>
            <a:off x="4639035" y="3579356"/>
            <a:ext cx="2114172" cy="1556072"/>
            <a:chOff x="2550803" y="2159574"/>
            <a:chExt cx="2114172" cy="98540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0515A0D2-D2BD-49A5-8229-F0E25E3A42D7}"/>
                </a:ext>
              </a:extLst>
            </p:cNvPr>
            <p:cNvSpPr/>
            <p:nvPr/>
          </p:nvSpPr>
          <p:spPr>
            <a:xfrm>
              <a:off x="2550803" y="2159574"/>
              <a:ext cx="216024" cy="985409"/>
            </a:xfrm>
            <a:prstGeom prst="rightBrace">
              <a:avLst>
                <a:gd name="adj1" fmla="val 84146"/>
                <a:gd name="adj2" fmla="val 5000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4CE1D5-5924-4416-848B-74B5251C853D}"/>
                </a:ext>
              </a:extLst>
            </p:cNvPr>
            <p:cNvSpPr txBox="1"/>
            <p:nvPr/>
          </p:nvSpPr>
          <p:spPr>
            <a:xfrm>
              <a:off x="2766827" y="2532150"/>
              <a:ext cx="1898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constraints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5A9D7-3461-4D5A-AC51-1A17ABFE7EC3}"/>
              </a:ext>
            </a:extLst>
          </p:cNvPr>
          <p:cNvGrpSpPr/>
          <p:nvPr/>
        </p:nvGrpSpPr>
        <p:grpSpPr>
          <a:xfrm>
            <a:off x="4639035" y="5156783"/>
            <a:ext cx="1943741" cy="369332"/>
            <a:chOff x="3059832" y="2295583"/>
            <a:chExt cx="1943741" cy="369332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17FF13E-B24F-4F64-91CB-A330C6EB89FE}"/>
                </a:ext>
              </a:extLst>
            </p:cNvPr>
            <p:cNvSpPr/>
            <p:nvPr/>
          </p:nvSpPr>
          <p:spPr>
            <a:xfrm>
              <a:off x="3059832" y="2348880"/>
              <a:ext cx="216024" cy="288032"/>
            </a:xfrm>
            <a:prstGeom prst="rightBrace">
              <a:avLst>
                <a:gd name="adj1" fmla="val 84146"/>
                <a:gd name="adj2" fmla="val 5000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EBCC2F-4D53-42C1-9A6D-075954FB94FF}"/>
                </a:ext>
              </a:extLst>
            </p:cNvPr>
            <p:cNvSpPr txBox="1"/>
            <p:nvPr/>
          </p:nvSpPr>
          <p:spPr>
            <a:xfrm>
              <a:off x="3275856" y="2295583"/>
              <a:ext cx="172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objective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17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A306-8CEB-4D23-B9DF-74A27AAD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70C0"/>
                </a:solidFill>
              </a:rPr>
              <a:t>indigo: </a:t>
            </a:r>
            <a:r>
              <a:rPr lang="en-GB" sz="3600" dirty="0"/>
              <a:t>equilibrium and </a:t>
            </a:r>
            <a:r>
              <a:rPr lang="en-GB" sz="3600" dirty="0" err="1"/>
              <a:t>coilset</a:t>
            </a:r>
            <a:r>
              <a:rPr lang="en-GB" sz="3600" dirty="0"/>
              <a:t>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5730-F09B-4016-877C-4913A848E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89654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Written from scratch thanks to some great sources of inspiration and ideas:</a:t>
            </a:r>
          </a:p>
          <a:p>
            <a:pPr lvl="1"/>
            <a:r>
              <a:rPr lang="en-GB" dirty="0"/>
              <a:t>Nova (S. McIntosh, CCFE =&gt; IO)</a:t>
            </a:r>
          </a:p>
          <a:p>
            <a:pPr lvl="2"/>
            <a:r>
              <a:rPr lang="en-GB" dirty="0"/>
              <a:t>Constrained coil optimisation procedures</a:t>
            </a:r>
          </a:p>
          <a:p>
            <a:pPr lvl="2"/>
            <a:r>
              <a:rPr lang="en-GB" dirty="0"/>
              <a:t>Optimisation architecture</a:t>
            </a:r>
          </a:p>
          <a:p>
            <a:pPr lvl="1"/>
            <a:r>
              <a:rPr lang="en-GB" dirty="0" err="1"/>
              <a:t>FreeGS</a:t>
            </a:r>
            <a:r>
              <a:rPr lang="en-GB" dirty="0"/>
              <a:t> (B. </a:t>
            </a:r>
            <a:r>
              <a:rPr lang="en-GB" dirty="0" err="1"/>
              <a:t>Dudson</a:t>
            </a:r>
            <a:r>
              <a:rPr lang="en-GB" dirty="0"/>
              <a:t>, University of York) </a:t>
            </a:r>
          </a:p>
          <a:p>
            <a:pPr lvl="2"/>
            <a:r>
              <a:rPr lang="en-GB" dirty="0"/>
              <a:t>Software architecture</a:t>
            </a:r>
          </a:p>
          <a:p>
            <a:pPr lvl="2"/>
            <a:r>
              <a:rPr lang="en-GB" dirty="0"/>
              <a:t>Boundary algorithm and profile ideas</a:t>
            </a:r>
          </a:p>
          <a:p>
            <a:pPr lvl="1"/>
            <a:r>
              <a:rPr lang="en-GB" dirty="0"/>
              <a:t>FIESTA (G. Cunningham, CCFE)</a:t>
            </a:r>
          </a:p>
          <a:p>
            <a:pPr lvl="2"/>
            <a:r>
              <a:rPr lang="en-GB" dirty="0"/>
              <a:t>Tips on how to design equilibria from scratch</a:t>
            </a:r>
          </a:p>
          <a:p>
            <a:pPr lvl="2"/>
            <a:r>
              <a:rPr lang="en-GB" dirty="0"/>
              <a:t>Very helpful sounding board!</a:t>
            </a:r>
          </a:p>
          <a:p>
            <a:pPr lvl="1"/>
            <a:r>
              <a:rPr lang="en-GB" dirty="0"/>
              <a:t>Papers by R. Albanese, Y. M. Jeon, and F. </a:t>
            </a:r>
            <a:r>
              <a:rPr lang="en-GB" dirty="0" err="1"/>
              <a:t>Franza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hlinkClick r:id="rId2"/>
              </a:rPr>
              <a:t>Albanese et al., 2018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Jeon, 2015</a:t>
            </a:r>
            <a:endParaRPr lang="en-GB" dirty="0"/>
          </a:p>
          <a:p>
            <a:pPr lvl="2"/>
            <a:r>
              <a:rPr lang="en-GB" dirty="0" err="1">
                <a:hlinkClick r:id="rId4"/>
              </a:rPr>
              <a:t>Franza</a:t>
            </a:r>
            <a:r>
              <a:rPr lang="en-GB" dirty="0">
                <a:hlinkClick r:id="rId4"/>
              </a:rPr>
              <a:t> et al., 2018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4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AEF4-3C66-435E-B97C-24062ECC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A38E0-710D-45CC-9558-CB6BDFF2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0405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Define spatial constraints for desired plasma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r>
                  <a:rPr lang="en-GB" dirty="0"/>
                  <a:t>Optimise profile parameters to meet integral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r>
                  <a:rPr lang="en-GB" dirty="0"/>
                  <a:t>Unconstrained optimisation of coil currents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r>
                  <a:rPr lang="en-GB" dirty="0"/>
                  <a:t>Constrained optimisation of coil currents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GB" dirty="0"/>
                  <a:t> and positions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endParaRPr lang="en-GB" b="1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GB" dirty="0"/>
                  <a:t> constraints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constraints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constraint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A38E0-710D-45CC-9558-CB6BDFF2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040560"/>
              </a:xfrm>
              <a:blipFill>
                <a:blip r:embed="rId2"/>
                <a:stretch>
                  <a:fillRect l="-1111" t="-2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68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ttachments.office.net/owa/Matti.Coleman@ukaea.uk/service.svc/s/GetFileAttachment?id=AAMkAGFiN2ZmZjIwLWJlYzktNDk0OC1hNTY5LWU3YTNjMmEyYjZmZABGAAAAAAAKnNVEGuh9TrgWHtnL4NJuBwC7%2FcHvv6tiSYZXI971aS54AAACSL7sAABaZcYd%2BP4sSonFS0RF9bM%2BAAHDH%2FLkAAABEgAQALycaF6Z%2BLlMjhzsws6hmY8%3D&amp;X-OWA-CANARY=DbqnonNs40-RwlA0SbbDewATBsE52NYYLmmMFYg_Hgf6aByN3-E3DWoo5sbLI2GpUSDhNdkEJzs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DE3MTc4LCJleHAiOjE1NTc4MTc3NzgsImlzcyI6IjAwMDAwMDAyLTAwMDAtMGZmMS1jZTAwLTAwMDAwMDAwMDAwMEBjNmFjNjY0Yi1hZTI3LTRkNWQtYjRlNi1iYjU3MTcxOTZmYzciLCJhdWQiOiIwMDAwMDAwMi0wMDAwLTBmZjEtY2UwMC0wMDAwMDAwMDAwMDAvYXR0YWNobWVudHMub2ZmaWNlLm5ldEBjNmFjNjY0Yi1hZTI3LTRkNWQtYjRlNi1iYjU3MTcxOTZmYzcifQ.lUlcexhnzgNw2NHsttsg-1Ajt5f6xzIRfw9foF-SROPZrr7Ba0hcmFDi356HU-C3asqpBZivz59GIY8VsH6bnXy1rpeaoXv0Gg-yE2HnjNXl4gWfTN0GqF7ofi9Vr20ekf3xk1Guufj8m9iB49m8yWuE-vMWx-1MUnOUNGTVe3SEkjrtUSaX_ir3sLp0KIx-9cDPge0sCUDj-wbUnBIcg2cvvnoj-owC8qj7v6pGfaFatwMv6WmofJlFwyhJ3LSJwgPcobbSzf4li3DNvE4yYUPY8akhWtexLNhGHn1zvximaPtIUAq-IgnJHA6J9RiwqEoLZSiNdRgWjQfp0EepQw&amp;owa=outlook.office.com&amp;isImagePreview=True">
            <a:extLst>
              <a:ext uri="{FF2B5EF4-FFF2-40B4-BE49-F238E27FC236}">
                <a16:creationId xmlns:a16="http://schemas.microsoft.com/office/drawing/2014/main" id="{76A6A52F-EAF2-4C8A-A5C8-83B56E0C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08015"/>
            <a:ext cx="2150045" cy="354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5EECE-BCAF-4650-A681-0B3DCD96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Plasma shape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4D569-A0C3-4CB1-8C31-E4EAB35A0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96752"/>
                <a:ext cx="4350583" cy="457857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Isoflux points to define the plasma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Define desired X-point(s):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Use generic shape parameterisations to create a set of constraints that meet: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4D569-A0C3-4CB1-8C31-E4EAB35A0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96752"/>
                <a:ext cx="4350583" cy="4578573"/>
              </a:xfrm>
              <a:blipFill>
                <a:blip r:embed="rId3"/>
                <a:stretch>
                  <a:fillRect l="-980" t="-1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attachments.office.net/owa/Matti.Coleman@ukaea.uk/service.svc/s/GetFileAttachment?id=AAMkAGFiN2ZmZjIwLWJlYzktNDk0OC1hNTY5LWU3YTNjMmEyYjZmZABGAAAAAAAKnNVEGuh9TrgWHtnL4NJuBwC7%2FcHvv6tiSYZXI971aS54AAACSL7sAABaZcYd%2BP4sSonFS0RF9bM%2BAAHDH%2FLkAAABEgAQAIPDSSmNpRlOqxzPYIGzAL4%3D&amp;X-OWA-CANARY=DbqnonNs40-RwlA0SbbDewATBsE52NYYLmmMFYg_Hgf6aByN3-E3DWoo5sbLI2GpUSDhNdkEJzs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DE3MTc4LCJleHAiOjE1NTc4MTc3NzgsImlzcyI6IjAwMDAwMDAyLTAwMDAtMGZmMS1jZTAwLTAwMDAwMDAwMDAwMEBjNmFjNjY0Yi1hZTI3LTRkNWQtYjRlNi1iYjU3MTcxOTZmYzciLCJhdWQiOiIwMDAwMDAwMi0wMDAwLTBmZjEtY2UwMC0wMDAwMDAwMDAwMDAvYXR0YWNobWVudHMub2ZmaWNlLm5ldEBjNmFjNjY0Yi1hZTI3LTRkNWQtYjRlNi1iYjU3MTcxOTZmYzcifQ.lUlcexhnzgNw2NHsttsg-1Ajt5f6xzIRfw9foF-SROPZrr7Ba0hcmFDi356HU-C3asqpBZivz59GIY8VsH6bnXy1rpeaoXv0Gg-yE2HnjNXl4gWfTN0GqF7ofi9Vr20ekf3xk1Guufj8m9iB49m8yWuE-vMWx-1MUnOUNGTVe3SEkjrtUSaX_ir3sLp0KIx-9cDPge0sCUDj-wbUnBIcg2cvvnoj-owC8qj7v6pGfaFatwMv6WmofJlFwyhJ3LSJwgPcobbSzf4li3DNvE4yYUPY8akhWtexLNhGHn1zvximaPtIUAq-IgnJHA6J9RiwqEoLZSiNdRgWjQfp0EepQw&amp;owa=outlook.office.com&amp;isImagePreview=True">
            <a:extLst>
              <a:ext uri="{FF2B5EF4-FFF2-40B4-BE49-F238E27FC236}">
                <a16:creationId xmlns:a16="http://schemas.microsoft.com/office/drawing/2014/main" id="{872BC765-8E6D-4D2A-890C-8A6FB0D4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316132"/>
            <a:ext cx="2709298" cy="398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26CE-0027-4E0B-AE21-A3DA4ABC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Unconstrained coil current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DB078-37FE-42D2-ABE7-D5F383574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96752"/>
                <a:ext cx="8374063" cy="457857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It is possible to formulate the desired plasma shape constraints as an equation of the form: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𝐆𝐈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b>
                        </m:s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sub>
                    </m:sSub>
                  </m:oMath>
                </a14:m>
                <a:endParaRPr lang="en-GB" b="1" dirty="0"/>
              </a:p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GB" dirty="0"/>
                  <a:t> is the response matrix of the coil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dirty="0"/>
                  <a:t> Green’s functions</a:t>
                </a:r>
              </a:p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GB" dirty="0"/>
                  <a:t> is the coil current vector (unknown)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GB" dirty="0"/>
                  <a:t> is the vector of desired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sub>
                    </m:sSub>
                  </m:oMath>
                </a14:m>
                <a:r>
                  <a:rPr lang="en-GB" dirty="0"/>
                  <a:t> is the vector of values due to uncontrolled coils (plasma)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 useful trick: Tikhonov regularisation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norm: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Nice handling of an ill-posed problem, and biases against high individual coil currents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DB078-37FE-42D2-ABE7-D5F383574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96752"/>
                <a:ext cx="8374063" cy="4578573"/>
              </a:xfrm>
              <a:blipFill>
                <a:blip r:embed="rId2"/>
                <a:stretch>
                  <a:fillRect l="-437" t="-1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511C152-8802-4A03-BB98-7520061A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69486"/>
            <a:ext cx="3835896" cy="688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EAC4D-B757-47AD-A172-7FA6F01C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328200"/>
            <a:ext cx="3516238" cy="5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32A-3E58-4022-9955-0DD129B3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Determination of a valid plasma profile - </a:t>
            </a:r>
            <a:r>
              <a:rPr lang="en-GB" sz="3600" dirty="0" err="1"/>
              <a:t>i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6829-4369-4688-B818-E1C48D8B9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2736"/>
                <a:ext cx="8374063" cy="475252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Recall the plasma current term in the G-S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r>
                  <a:rPr lang="en-GB" dirty="0"/>
                  <a:t>Need to find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desired values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This is where the flux functions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 come into play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6829-4369-4688-B818-E1C48D8B9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52736"/>
                <a:ext cx="8374063" cy="4752527"/>
              </a:xfrm>
              <a:blipFill>
                <a:blip r:embed="rId2"/>
                <a:stretch>
                  <a:fillRect l="-728" t="-2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DC3A9A-8EB1-48F3-A22B-FA099D40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1" y="2860277"/>
            <a:ext cx="3279759" cy="20177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E9D087-D0EB-46F2-96F2-8A30D8FFF0D8}"/>
              </a:ext>
            </a:extLst>
          </p:cNvPr>
          <p:cNvGrpSpPr/>
          <p:nvPr/>
        </p:nvGrpSpPr>
        <p:grpSpPr>
          <a:xfrm>
            <a:off x="4427984" y="2204864"/>
            <a:ext cx="4608512" cy="2808312"/>
            <a:chOff x="4154256" y="3284984"/>
            <a:chExt cx="4824536" cy="2808312"/>
          </a:xfrm>
          <a:solidFill>
            <a:schemeClr val="accent1">
              <a:lumMod val="7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A7970-2016-4B76-A889-0262FFBCFC24}"/>
                </a:ext>
              </a:extLst>
            </p:cNvPr>
            <p:cNvSpPr/>
            <p:nvPr/>
          </p:nvSpPr>
          <p:spPr>
            <a:xfrm>
              <a:off x="4154256" y="3284984"/>
              <a:ext cx="4824536" cy="28083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Lots of flux functions.. Choose one to suit your operating regime.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024492-B227-4031-8C54-B6DAFFA6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032" y="3979267"/>
              <a:ext cx="3697883" cy="194004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362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32A-3E58-4022-9955-0DD129B3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Determination of a valid plasma profile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6829-4369-4688-B818-E1C48D8B9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135" y="1268761"/>
                <a:ext cx="4475857" cy="57606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, use maths to find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6829-4369-4688-B818-E1C48D8B9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135" y="1268761"/>
                <a:ext cx="4475857" cy="576064"/>
              </a:xfrm>
              <a:blipFill>
                <a:blip r:embed="rId2"/>
                <a:stretch>
                  <a:fillRect l="-1362" t="-1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1314FE-F96F-43AD-81AA-63A1F5E6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4" y="1844824"/>
            <a:ext cx="4343289" cy="72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5102D-AEE5-4406-9EF9-0545FD39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29" y="2708920"/>
            <a:ext cx="4241714" cy="3222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73083E-F170-4417-AF02-1A274A12A14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04048" y="1268761"/>
                <a:ext cx="3870123" cy="4503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7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538163" indent="-266700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80962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079500" indent="-268288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1350963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marL="18081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5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7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GB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kern="0" dirty="0"/>
                  <a:t>, use hack to find </a:t>
                </a:r>
                <a14:m>
                  <m:oMath xmlns:m="http://schemas.openxmlformats.org/officeDocument/2006/math">
                    <m:r>
                      <a:rPr lang="en-GB" b="1" i="1" kern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kern="0" dirty="0"/>
                  <a:t>:</a:t>
                </a:r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r>
                  <a:rPr lang="en-GB" kern="0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0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GB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kern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GB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1" i="1" kern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</m:d>
                  </m:oMath>
                </a14:m>
                <a:r>
                  <a:rPr lang="en-GB" kern="0" dirty="0"/>
                  <a:t> </a:t>
                </a:r>
              </a:p>
              <a:p>
                <a:pPr marL="0" indent="0">
                  <a:buFontTx/>
                  <a:buNone/>
                </a:pPr>
                <a:endParaRPr lang="en-GB" kern="0" dirty="0"/>
              </a:p>
              <a:p>
                <a:pPr marL="0" indent="0">
                  <a:buFontTx/>
                  <a:buNone/>
                </a:pPr>
                <a:r>
                  <a:rPr lang="en-GB" kern="0" dirty="0"/>
                  <a:t>No cute maths.. the plasma shape is unknown and not a function.</a:t>
                </a:r>
              </a:p>
              <a:p>
                <a:pPr marL="0" indent="0">
                  <a:buFontTx/>
                  <a:buNone/>
                </a:pPr>
                <a:r>
                  <a:rPr lang="en-GB" kern="0" dirty="0"/>
                  <a:t>	</a:t>
                </a:r>
              </a:p>
              <a:p>
                <a:pPr marL="0" indent="0">
                  <a:buFontTx/>
                  <a:buNone/>
                </a:pPr>
                <a:endParaRPr lang="en-GB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73083E-F170-4417-AF02-1A274A12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1268761"/>
                <a:ext cx="3870123" cy="4503443"/>
              </a:xfrm>
              <a:prstGeom prst="rect">
                <a:avLst/>
              </a:prstGeom>
              <a:blipFill>
                <a:blip r:embed="rId5"/>
                <a:stretch>
                  <a:fillRect l="-4094" t="-1759" r="-17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87CCFA-83BD-45E8-9A27-F9AE9CF8E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99" y="1844824"/>
            <a:ext cx="383933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B3758-F424-4808-9A0D-ABA7E11F79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sz="3200" dirty="0"/>
                  <a:t>Typical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ba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sz="3200" dirty="0"/>
                  <a:t> and plasma profiles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B3758-F424-4808-9A0D-ABA7E11F7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14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attachments.office.net/owa/Matti.Coleman@ukaea.uk/service.svc/s/GetFileAttachment?id=AAMkAGFiN2ZmZjIwLWJlYzktNDk0OC1hNTY5LWU3YTNjMmEyYjZmZABGAAAAAAAKnNVEGuh9TrgWHtnL4NJuBwC7%2FcHvv6tiSYZXI971aS54AAACSL7sAABaZcYd%2BP4sSonFS0RF9bM%2BAAHE7XFZAAABEgAQAJ6m2SVIruRKvGevpofStKA%3D&amp;X-OWA-CANARY=zLHX-sJVOE-ZrT_H9PS4RYD0-5TP2dYYXnMuYGkLUy6tK46cbGMq-DryO9g9AHqVRynrZlPhpa8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kxMzYwLCJleHAiOjE1NTc5OTE5NjAsImlzcyI6IjAwMDAwMDAyLTAwMDAtMGZmMS1jZTAwLTAwMDAwMDAwMDAwMEBjNmFjNjY0Yi1hZTI3LTRkNWQtYjRlNi1iYjU3MTcxOTZmYzciLCJhdWQiOiIwMDAwMDAwMi0wMDAwLTBmZjEtY2UwMC0wMDAwMDAwMDAwMDAvYXR0YWNobWVudHMub2ZmaWNlLm5ldEBjNmFjNjY0Yi1hZTI3LTRkNWQtYjRlNi1iYjU3MTcxOTZmYzcifQ.T-v8NF3Xr7Uoo6iAkvBVR2hcCuzx85t18BlkE0Z-dWOQmN8BtB9Ai24mwk5LLFgJC9uoCor6StQTLN03IljmQwtXxetYrroR9qXxkPuQ7bT23kHH-WIw6Zi465eu6xQegWHhRx3CCOxBTWnh__ZtqDn1dVy434apbSmhnpqR7k3J9O7oVStbl9Rh2MOMJg62No-kYZz1pic5xTm8CEh_9hCvcuUnQTq-TS7NSPq8i9gLoganLTuEPUWSK9hGAQC2CPjGNKrnOS3KX9XEQTPaMK7EwGpRvj3OhcMeP3Lv553ZVcBXZPnOx2s1q3q-n1rOM_EVkAwFtsoWsGfk_WW9Mw&amp;owa=outlook.office.com&amp;isImagePreview=True">
            <a:extLst>
              <a:ext uri="{FF2B5EF4-FFF2-40B4-BE49-F238E27FC236}">
                <a16:creationId xmlns:a16="http://schemas.microsoft.com/office/drawing/2014/main" id="{9F384BC3-30F1-42F7-9432-DC905120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64704"/>
            <a:ext cx="4773456" cy="33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2CE2F-70E8-4B7E-AFDB-DD75A6E05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882" b="66810"/>
          <a:stretch/>
        </p:blipFill>
        <p:spPr>
          <a:xfrm>
            <a:off x="1691680" y="4189582"/>
            <a:ext cx="2088232" cy="6439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B9EC8-54A7-4E0C-97BD-A2E6553F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1988820"/>
            <a:ext cx="5044588" cy="37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39D3-228C-4E6A-9D63-9436364C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Unconstrained optimisation of plasma shape and EM integrals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08EAF-DE2B-4AB7-80F9-E33E94366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866866"/>
            <a:ext cx="3744416" cy="59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1102-31EE-431B-ADDC-DF81B15E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Constrained optimisation of coil currents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5CA1-EA99-40CF-A7C0-6E0E5214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268760"/>
            <a:ext cx="5339953" cy="4506565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Now, add in engineering constraints: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 using a constrained sequential least squares optimiser (SLSQP)</a:t>
            </a:r>
          </a:p>
          <a:p>
            <a:r>
              <a:rPr lang="en-GB" dirty="0"/>
              <a:t>Jacobians of objectives and constraints greatly improve 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19095-55D5-46BD-AD34-15394C09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3" b="21005"/>
          <a:stretch/>
        </p:blipFill>
        <p:spPr>
          <a:xfrm>
            <a:off x="284151" y="1700808"/>
            <a:ext cx="4737793" cy="2533736"/>
          </a:xfrm>
          <a:prstGeom prst="rect">
            <a:avLst/>
          </a:prstGeom>
        </p:spPr>
      </p:pic>
      <p:pic>
        <p:nvPicPr>
          <p:cNvPr id="2050" name="Picture 2" descr="https://attachments.office.net/owa/Matti.Coleman@ukaea.uk/service.svc/s/GetFileAttachment?id=AAMkAGFiN2ZmZjIwLWJlYzktNDk0OC1hNTY5LWU3YTNjMmEyYjZmZABGAAAAAAAKnNVEGuh9TrgWHtnL4NJuBwC7%2FcHvv6tiSYZXI971aS54AAACSL7sAABaZcYd%2BP4sSonFS0RF9bM%2BAAHE7XFYAAABEgAQACHqnipHdMhHjchbCGY1%2Bm4%3D&amp;X-OWA-CANARY=tbI623ZjZUW6YMNPKb2FNTD5dX3M2dYYeAhnhanJcJchzBaiQHTfQoW7P8f6Mtf2MRqxXzs_-ro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kwMTYxLCJleHAiOjE1NTc5OTA3NjEsImlzcyI6IjAwMDAwMDAyLTAwMDAtMGZmMS1jZTAwLTAwMDAwMDAwMDAwMEBjNmFjNjY0Yi1hZTI3LTRkNWQtYjRlNi1iYjU3MTcxOTZmYzciLCJhdWQiOiIwMDAwMDAwMi0wMDAwLTBmZjEtY2UwMC0wMDAwMDAwMDAwMDAvYXR0YWNobWVudHMub2ZmaWNlLm5ldEBjNmFjNjY0Yi1hZTI3LTRkNWQtYjRlNi1iYjU3MTcxOTZmYzcifQ.RwUJzdBOfSnyzaWIgYPyZKJOASDOOBD3N-NUtyg0P5o2vJV7cmOxT6RKmswgArKbsjMv2jJ-C0qPVYkc8c9mYzJRHfOuv7f5cjiB3JnJpFFHiDuhpoakZEHcrDEkXdI_XUkmDAg9PRDeXOinZGo6ZTFkM_g1FjcDEDzQXDqgoVu7O2TZQcB3q3Y40K1E5-o7dwTpoM9NQBysK13ezRgCKX8a6_UO5dKdEU68KoqQDSMKTs60FI6YLumrRJG67ZpsXTQ8hnURZXFanFBgs7IfL1Bnk7zqXw-h5lmtOTjAecBUCn-BaP9JzCkYgS-PZ_9yTspGqqDKqKUCyGXybxsibw&amp;owa=outlook.office.com&amp;isImagePreview=True">
            <a:extLst>
              <a:ext uri="{FF2B5EF4-FFF2-40B4-BE49-F238E27FC236}">
                <a16:creationId xmlns:a16="http://schemas.microsoft.com/office/drawing/2014/main" id="{7D7C4FDD-5AD5-42A8-9658-ADD84D13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43" y="718694"/>
            <a:ext cx="4160521" cy="19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ttachments.office.net/owa/Matti.Coleman@ukaea.uk/service.svc/s/GetFileAttachment?id=AAMkAGFiN2ZmZjIwLWJlYzktNDk0OC1hNTY5LWU3YTNjMmEyYjZmZABGAAAAAAAKnNVEGuh9TrgWHtnL4NJuBwC7%2FcHvv6tiSYZXI971aS54AAACSL7sAABaZcYd%2BP4sSonFS0RF9bM%2BAAHE7XFnAAABEgAQAPy9keG7%2BWdPuQI2QUNr0b4%3D&amp;X-OWA-CANARY=rhFDUI8co02IyQft7KZ3RCC1GEy_2tYYYWJ4Q2Qh2zrxSCEHw-FFvHySTQ1ONkPBvdOBJfnuADM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4MDk0MTc2LCJleHAiOjE1NTgwOTQ3NzYsImlzcyI6IjAwMDAwMDAyLTAwMDAtMGZmMS1jZTAwLTAwMDAwMDAwMDAwMEBjNmFjNjY0Yi1hZTI3LTRkNWQtYjRlNi1iYjU3MTcxOTZmYzciLCJhdWQiOiIwMDAwMDAwMi0wMDAwLTBmZjEtY2UwMC0wMDAwMDAwMDAwMDAvYXR0YWNobWVudHMub2ZmaWNlLm5ldEBjNmFjNjY0Yi1hZTI3LTRkNWQtYjRlNi1iYjU3MTcxOTZmYzcifQ.lR9chMnzvR6JOo9njWH41hE98Q9BAHgZjeGE7Lvht3xJBEGP_G0827dSiS54P9IYYFpW6zbE5SCbT2S8sKIrLzWzO075c8K5tmrtqQyFXVo8dfxATw-9jAPaM7mMP3E0ljiQ_zvHn1cjbrov9yEdAWLzgyZBpE65jxJ9dBqf4CvBdeQWBgAnU9tWaPz-J1IIxs0C5n2ckMnVoIEHil1tkA8f1epanw1Cd4nv-AdABvAnqx6JTwQzJN1pbKev4fMknJ88YwtjBlQKcAgHVX9e_gMB9JMhTsguJgj3tgWQZDzjckEHIBhKfr-3HGWkv0zs0WzvsYCqzV5j4zjAOZZKzA&amp;owa=outlook.office.com&amp;isImagePreview=True">
            <a:extLst>
              <a:ext uri="{FF2B5EF4-FFF2-40B4-BE49-F238E27FC236}">
                <a16:creationId xmlns:a16="http://schemas.microsoft.com/office/drawing/2014/main" id="{3EF39A65-2342-47CC-B5C5-FA7DC18B8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b="69645"/>
          <a:stretch/>
        </p:blipFill>
        <p:spPr bwMode="auto">
          <a:xfrm>
            <a:off x="5220072" y="2727938"/>
            <a:ext cx="3831203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attachments.office.net/owa/Matti.Coleman@ukaea.uk/service.svc/s/GetFileAttachment?id=AAMkAGFiN2ZmZjIwLWJlYzktNDk0OC1hNTY5LWU3YTNjMmEyYjZmZABGAAAAAAAKnNVEGuh9TrgWHtnL4NJuBwC7%2FcHvv6tiSYZXI971aS54AAACSL7sAABaZcYd%2BP4sSonFS0RF9bM%2BAAHE7XFrAAABEgAQAFITo%2BwDcPxHnsB%2B8pobbWc%3D&amp;X-OWA-CANARY=odWH1kYk006vbtVPvemd6SCoxaq_2tYYFl39DGZWx1ZB6ybNM1ovXM19WsX9sJIYWjsha8J71zU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4MDk0NDc2LCJleHAiOjE1NTgwOTUwNzYsImlzcyI6IjAwMDAwMDAyLTAwMDAtMGZmMS1jZTAwLTAwMDAwMDAwMDAwMEBjNmFjNjY0Yi1hZTI3LTRkNWQtYjRlNi1iYjU3MTcxOTZmYzciLCJhdWQiOiIwMDAwMDAwMi0wMDAwLTBmZjEtY2UwMC0wMDAwMDAwMDAwMDAvYXR0YWNobWVudHMub2ZmaWNlLm5ldEBjNmFjNjY0Yi1hZTI3LTRkNWQtYjRlNi1iYjU3MTcxOTZmYzcifQ.CCN6q2RbkS1Bd-YRJxb7AvxoRuGUlSv7QGRR9ePjlaqXwM-HXzxI8Ff8_DYwaKoCVNpUpbinT0VSn6MIn0oBroV-pYQz-Fdo1etQwmgW7Cwz54xEVhbtZxIwtyIx_vnzhctF1eiVGB5E8Vwe_FI1OVmXvPXGrd6l5Dzq1P7incESe-f8V9gE0NMswhDNVzJftVv2GCkjS6sfcnSxLHMGkj8_n-L-BMu4bhuLYwIJuK7AIihtCUk5nADOeX7Exso5TOdy7M6aO1DoRkDG9u0k4lg8mnWaKFX8KkF4hXnyb0V1jHsXfyOMKzuw7_Vsv16JdzIw6rQtSFLJwuoRLs0BJw&amp;owa=outlook.office.com&amp;isImagePreview=True">
            <a:extLst>
              <a:ext uri="{FF2B5EF4-FFF2-40B4-BE49-F238E27FC236}">
                <a16:creationId xmlns:a16="http://schemas.microsoft.com/office/drawing/2014/main" id="{06C6EBE8-4F34-4DB7-AAB1-2C9ED3F0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69" y="3933056"/>
            <a:ext cx="3852999" cy="298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0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3E6B-C522-443F-B7C8-29151764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Plasma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F90B-52BF-4125-8A4F-A4DE34CA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Need to “strike” the plasma:</a:t>
            </a:r>
          </a:p>
          <a:p>
            <a:pPr lvl="1"/>
            <a:r>
              <a:rPr lang="en-GB" dirty="0"/>
              <a:t>Region of low poloidal magnetic field (electrical field) in the centre of the machine</a:t>
            </a:r>
          </a:p>
          <a:p>
            <a:pPr lvl="1"/>
            <a:r>
              <a:rPr lang="en-GB" dirty="0"/>
              <a:t>Rapidly swing current in central solenoid (generate large electrical field) </a:t>
            </a:r>
            <a:r>
              <a:rPr lang="en-GB" dirty="0">
                <a:sym typeface="Wingdings" panose="05000000000000000000" pitchFamily="2" charset="2"/>
              </a:rPr>
              <a:t> ionisation  plasma current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low T plasma becomes resistive  Ohmic heating from plasma current</a:t>
            </a:r>
          </a:p>
          <a:p>
            <a:pPr lvl="3"/>
            <a:r>
              <a:rPr lang="en-GB" dirty="0">
                <a:sym typeface="Wingdings" panose="05000000000000000000" pitchFamily="2" charset="2"/>
              </a:rPr>
              <a:t>Turn on heating, etc.</a:t>
            </a:r>
          </a:p>
        </p:txBody>
      </p:sp>
    </p:spTree>
    <p:extLst>
      <p:ext uri="{BB962C8B-B14F-4D97-AF65-F5344CB8AC3E}">
        <p14:creationId xmlns:p14="http://schemas.microsoft.com/office/powerpoint/2010/main" val="3475075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ttachments.office.net/owa/Matti.Coleman@ukaea.uk/service.svc/s/GetFileAttachment?id=AAMkAGFiN2ZmZjIwLWJlYzktNDk0OC1hNTY5LWU3YTNjMmEyYjZmZABGAAAAAAAKnNVEGuh9TrgWHtnL4NJuBwC7%2FcHvv6tiSYZXI971aS54AAACSL7sAABaZcYd%2BP4sSonFS0RF9bM%2BAAHE7XFYAAABEgAQAAmxiI2JdjtJhHGcd1le5Ec%3D&amp;X-OWA-CANARY=Bov_V8Ya7UGY6bKJ_D0iGCCrdX3M2dYYNhC9pbJb4FsA64EITzLM8SJ7X3AhCoLIzQxYOEbdUi0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kwMTYxLCJleHAiOjE1NTc5OTA3NjEsImlzcyI6IjAwMDAwMDAyLTAwMDAtMGZmMS1jZTAwLTAwMDAwMDAwMDAwMEBjNmFjNjY0Yi1hZTI3LTRkNWQtYjRlNi1iYjU3MTcxOTZmYzciLCJhdWQiOiIwMDAwMDAwMi0wMDAwLTBmZjEtY2UwMC0wMDAwMDAwMDAwMDAvYXR0YWNobWVudHMub2ZmaWNlLm5ldEBjNmFjNjY0Yi1hZTI3LTRkNWQtYjRlNi1iYjU3MTcxOTZmYzcifQ.RwUJzdBOfSnyzaWIgYPyZKJOASDOOBD3N-NUtyg0P5o2vJV7cmOxT6RKmswgArKbsjMv2jJ-C0qPVYkc8c9mYzJRHfOuv7f5cjiB3JnJpFFHiDuhpoakZEHcrDEkXdI_XUkmDAg9PRDeXOinZGo6ZTFkM_g1FjcDEDzQXDqgoVu7O2TZQcB3q3Y40K1E5-o7dwTpoM9NQBysK13ezRgCKX8a6_UO5dKdEU68KoqQDSMKTs60FI6YLumrRJG67ZpsXTQ8hnURZXFanFBgs7IfL1Bnk7zqXw-h5lmtOTjAecBUCn-BaP9JzCkYgS-PZ_9yTspGqqDKqKUCyGXybxsibw&amp;owa=outlook.office.com&amp;isImagePreview=True">
            <a:extLst>
              <a:ext uri="{FF2B5EF4-FFF2-40B4-BE49-F238E27FC236}">
                <a16:creationId xmlns:a16="http://schemas.microsoft.com/office/drawing/2014/main" id="{751DE1E0-5495-4078-86EA-BEB4732FF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" y="780665"/>
            <a:ext cx="4973724" cy="33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7A787-3861-4F0F-B350-D3F2CCD7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Plasma breakdown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BF035A-762B-4FD6-AACE-F0CE4104353B}"/>
                  </a:ext>
                </a:extLst>
              </p:cNvPr>
              <p:cNvSpPr txBox="1"/>
              <p:nvPr/>
            </p:nvSpPr>
            <p:spPr>
              <a:xfrm>
                <a:off x="971600" y="3938803"/>
                <a:ext cx="2470775" cy="2308324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322.3 V.s</a:t>
                </a:r>
              </a:p>
              <a:p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Dashed lines:</a:t>
                </a:r>
              </a:p>
              <a:p>
                <a:pPr>
                  <a:buFont typeface="Arial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'r': 3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mT</a:t>
                </a:r>
              </a:p>
              <a:p>
                <a:pPr>
                  <a:buFont typeface="Arial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'g': 6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mT</a:t>
                </a:r>
              </a:p>
              <a:p>
                <a:pPr>
                  <a:buFont typeface="Arial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'b': 9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mT</a:t>
                </a:r>
              </a:p>
              <a:p>
                <a:pPr>
                  <a:buFont typeface="Arial"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BF035A-762B-4FD6-AACE-F0CE41043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38803"/>
                <a:ext cx="2470775" cy="2308324"/>
              </a:xfrm>
              <a:prstGeom prst="rect">
                <a:avLst/>
              </a:prstGeom>
              <a:blipFill>
                <a:blip r:embed="rId3"/>
                <a:stretch>
                  <a:fillRect l="-1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270CBC3-8913-4DCE-851C-2DE827E8F3C5}"/>
              </a:ext>
            </a:extLst>
          </p:cNvPr>
          <p:cNvGrpSpPr/>
          <p:nvPr/>
        </p:nvGrpSpPr>
        <p:grpSpPr>
          <a:xfrm>
            <a:off x="2905308" y="476672"/>
            <a:ext cx="6275204" cy="5616624"/>
            <a:chOff x="2905308" y="476672"/>
            <a:chExt cx="6275204" cy="5616624"/>
          </a:xfrm>
        </p:grpSpPr>
        <p:pic>
          <p:nvPicPr>
            <p:cNvPr id="4" name="Picture 3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E2F7F527-4EAE-456D-9703-7438DF6B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308" y="803298"/>
              <a:ext cx="6275204" cy="52899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C3EA68B-05BF-44EF-AF5F-7D655F20F69B}"/>
                    </a:ext>
                  </a:extLst>
                </p:cNvPr>
                <p:cNvSpPr txBox="1"/>
                <p:nvPr/>
              </p:nvSpPr>
              <p:spPr>
                <a:xfrm>
                  <a:off x="8028384" y="476672"/>
                  <a:ext cx="7402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GB" dirty="0"/>
                    <a:t> [T]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C3EA68B-05BF-44EF-AF5F-7D655F20F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384" y="476672"/>
                  <a:ext cx="740267" cy="390748"/>
                </a:xfrm>
                <a:prstGeom prst="rect">
                  <a:avLst/>
                </a:prstGeom>
                <a:blipFill>
                  <a:blip r:embed="rId5"/>
                  <a:stretch>
                    <a:fillRect t="-6250" r="-8264" b="-203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622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B7D3-23AC-4F9D-94B9-DFAE6334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indigo: </a:t>
            </a:r>
            <a:r>
              <a:rPr lang="en-GB" dirty="0"/>
              <a:t>capabilities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6C649-82E4-4BEB-90AA-20557C2E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Ab initio equilibria design</a:t>
                </a:r>
              </a:p>
              <a:p>
                <a:pPr lvl="1"/>
                <a:r>
                  <a:rPr lang="en-GB" dirty="0"/>
                  <a:t>Steady-state</a:t>
                </a:r>
              </a:p>
              <a:p>
                <a:pPr lvl="1"/>
                <a:r>
                  <a:rPr lang="en-GB" dirty="0"/>
                  <a:t>Pulsed (including breakdown phase checks)</a:t>
                </a:r>
              </a:p>
              <a:p>
                <a:r>
                  <a:rPr lang="en-GB" dirty="0"/>
                  <a:t>Can optimise a </a:t>
                </a:r>
                <a:r>
                  <a:rPr lang="en-GB" dirty="0" err="1"/>
                  <a:t>coilset</a:t>
                </a:r>
                <a:r>
                  <a:rPr lang="en-GB" dirty="0"/>
                  <a:t> (currents and positions) and set of equilibria that meets:</a:t>
                </a:r>
              </a:p>
              <a:p>
                <a:pPr lvl="1"/>
                <a:r>
                  <a:rPr lang="en-GB" b="0" dirty="0"/>
                  <a:t>Plasma shape </a:t>
                </a:r>
                <a:r>
                  <a:rPr lang="en-GB" dirty="0"/>
                  <a:t>design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Plasma integral value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Pulse length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Coil engineering constraints: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Coil position constraints: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6C649-82E4-4BEB-90AA-20557C2E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00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B01ACE-30E4-4C59-9098-9EA7B40098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Pulse length constraint,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B01ACE-30E4-4C59-9098-9EA7B4009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7969" b="-33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86B2B-C68B-4A49-ABE0-722EC113C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211"/>
          <a:stretch/>
        </p:blipFill>
        <p:spPr>
          <a:xfrm>
            <a:off x="1011053" y="4296799"/>
            <a:ext cx="2664296" cy="428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38594-8F38-4308-B088-84D4B7AA4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116"/>
          <a:stretch/>
        </p:blipFill>
        <p:spPr>
          <a:xfrm>
            <a:off x="2941" y="3645024"/>
            <a:ext cx="4957564" cy="57606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3448B00-CBB2-48C5-A52A-B208CD1C6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16"/>
          <a:stretch/>
        </p:blipFill>
        <p:spPr bwMode="auto">
          <a:xfrm>
            <a:off x="758517" y="4869160"/>
            <a:ext cx="2664296" cy="55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FC6E3F-BF23-4557-9C66-397E19271A5F}"/>
                  </a:ext>
                </a:extLst>
              </p:cNvPr>
              <p:cNvSpPr txBox="1"/>
              <p:nvPr/>
            </p:nvSpPr>
            <p:spPr>
              <a:xfrm>
                <a:off x="5148064" y="3888941"/>
                <a:ext cx="3778983" cy="1244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𝐸𝑗𝑖𝑚𝑎</m:t>
                        </m:r>
                      </m:sub>
                    </m:sSub>
                    <m:r>
                      <a:rPr lang="en-GB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(literature)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𝑏𝑢𝑟𝑛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burn voltage [V]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plasma resistance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𝑂h𝑚𝑖𝑐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fraction of Ohmic current drive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FC6E3F-BF23-4557-9C66-397E1927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888941"/>
                <a:ext cx="3778983" cy="1244059"/>
              </a:xfrm>
              <a:prstGeom prst="rect">
                <a:avLst/>
              </a:prstGeom>
              <a:blipFill>
                <a:blip r:embed="rId5"/>
                <a:stretch>
                  <a:fillRect l="-484" t="-2451" r="-323" b="-6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B09E69-94A2-4D53-956A-847ED1DDC2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4175" y="966738"/>
                <a:ext cx="8374063" cy="2318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7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538163" indent="-266700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80962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079500" indent="-268288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1350963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marL="18081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5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7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dirty="0"/>
                  <a:t>In a pulsed tokamak, we rely on the central solenoid to provide additional current drive to the plasma</a:t>
                </a:r>
              </a:p>
              <a:p>
                <a:pPr lvl="1"/>
                <a:r>
                  <a:rPr lang="en-GB" dirty="0"/>
                  <a:t>Need to keep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dirty="0"/>
                  <a:t> going for as long as possible</a:t>
                </a:r>
              </a:p>
              <a:p>
                <a:r>
                  <a:rPr lang="en-GB" kern="0" dirty="0"/>
                  <a:t>For a given pulse length constraint, need to solve for equilibria with different plasma boundary flux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kern="0" dirty="0"/>
                  <a:t>:</a:t>
                </a:r>
              </a:p>
              <a:p>
                <a:pPr lvl="1"/>
                <a:r>
                  <a:rPr lang="en-GB" kern="0" dirty="0"/>
                  <a:t>Start of flat-top</a:t>
                </a:r>
              </a:p>
              <a:p>
                <a:pPr lvl="1"/>
                <a:r>
                  <a:rPr lang="en-GB" kern="0" dirty="0"/>
                  <a:t>…</a:t>
                </a:r>
              </a:p>
              <a:p>
                <a:pPr lvl="1"/>
                <a:r>
                  <a:rPr lang="en-GB" kern="0" dirty="0"/>
                  <a:t>End of flat-top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B09E69-94A2-4D53-956A-847ED1DDC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" y="966738"/>
                <a:ext cx="8374063" cy="2318247"/>
              </a:xfrm>
              <a:prstGeom prst="rect">
                <a:avLst/>
              </a:prstGeom>
              <a:blipFill>
                <a:blip r:embed="rId6"/>
                <a:stretch>
                  <a:fillRect l="-1892" t="-3947" r="-509" b="-178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72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83392-DA64-4A8A-9DFA-C1EF7FC14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62"/>
          <a:stretch/>
        </p:blipFill>
        <p:spPr>
          <a:xfrm>
            <a:off x="2756138" y="2279427"/>
            <a:ext cx="6387862" cy="457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AF1DD-7396-404F-871F-9DD6C95F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Constrained optimisation of coil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D05D-471C-4C1E-961F-963367BAA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196752"/>
            <a:ext cx="8374063" cy="4578573"/>
          </a:xfrm>
        </p:spPr>
        <p:txBody>
          <a:bodyPr/>
          <a:lstStyle/>
          <a:p>
            <a:r>
              <a:rPr lang="en-GB" dirty="0"/>
              <a:t>Now, optimise coil positions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5F106-91E5-460D-9619-9E8BA485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1908398"/>
            <a:ext cx="3672408" cy="11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17D9FE8-7838-43B9-A742-0814A3C491B5}"/>
              </a:ext>
            </a:extLst>
          </p:cNvPr>
          <p:cNvGrpSpPr/>
          <p:nvPr/>
        </p:nvGrpSpPr>
        <p:grpSpPr>
          <a:xfrm>
            <a:off x="395536" y="736441"/>
            <a:ext cx="8280920" cy="5428863"/>
            <a:chOff x="755576" y="1124744"/>
            <a:chExt cx="8280920" cy="532233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C133EB-F1E1-46BB-A584-4F1934EE6DDB}"/>
                </a:ext>
              </a:extLst>
            </p:cNvPr>
            <p:cNvSpPr/>
            <p:nvPr/>
          </p:nvSpPr>
          <p:spPr>
            <a:xfrm>
              <a:off x="755576" y="1124744"/>
              <a:ext cx="8280920" cy="5322330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G-S Picard iteration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DC165-7445-4BCD-9BB4-D0D374C33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2000" y="1507419"/>
              <a:ext cx="2371790" cy="368208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419C1-3266-4FD7-98FA-F66DE1C6357C}"/>
              </a:ext>
            </a:extLst>
          </p:cNvPr>
          <p:cNvGrpSpPr/>
          <p:nvPr/>
        </p:nvGrpSpPr>
        <p:grpSpPr>
          <a:xfrm>
            <a:off x="1259632" y="1497111"/>
            <a:ext cx="7344816" cy="4624448"/>
            <a:chOff x="1619672" y="1857151"/>
            <a:chExt cx="7344816" cy="45444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C27192-FA1C-4444-ABCC-9AE3AF44B935}"/>
                </a:ext>
              </a:extLst>
            </p:cNvPr>
            <p:cNvSpPr/>
            <p:nvPr/>
          </p:nvSpPr>
          <p:spPr>
            <a:xfrm>
              <a:off x="1619672" y="1857151"/>
              <a:ext cx="7344816" cy="4544480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Optimise coil positions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AF15AEC-3371-412E-8D02-50B73215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768" y="2201143"/>
              <a:ext cx="3502943" cy="1059150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5AF1DD-7396-404F-871F-9DD6C95F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Nested optimisation loops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A69E-4A6F-4ADB-B96B-6E685720DF65}"/>
              </a:ext>
            </a:extLst>
          </p:cNvPr>
          <p:cNvGrpSpPr/>
          <p:nvPr/>
        </p:nvGrpSpPr>
        <p:grpSpPr>
          <a:xfrm>
            <a:off x="2123728" y="2306713"/>
            <a:ext cx="6408712" cy="3746233"/>
            <a:chOff x="2483768" y="2629631"/>
            <a:chExt cx="6408712" cy="3624239"/>
          </a:xfrm>
          <a:solidFill>
            <a:schemeClr val="accent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EC1B0D-806A-4392-8B08-ED8FFA4721A4}"/>
                </a:ext>
              </a:extLst>
            </p:cNvPr>
            <p:cNvSpPr/>
            <p:nvPr/>
          </p:nvSpPr>
          <p:spPr>
            <a:xfrm>
              <a:off x="2483768" y="2629631"/>
              <a:ext cx="6408712" cy="3624239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Optimise coil currents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A579A7-0B10-4051-BDF2-41D4DF363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005"/>
            <a:stretch/>
          </p:blipFill>
          <p:spPr>
            <a:xfrm>
              <a:off x="3362772" y="3111327"/>
              <a:ext cx="5028441" cy="2592288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</p:pic>
      </p:grpSp>
      <p:sp>
        <p:nvSpPr>
          <p:cNvPr id="13" name="Arrow: Bent 12">
            <a:extLst>
              <a:ext uri="{FF2B5EF4-FFF2-40B4-BE49-F238E27FC236}">
                <a16:creationId xmlns:a16="http://schemas.microsoft.com/office/drawing/2014/main" id="{159D4F1A-2A89-4A72-BE7D-8BBFBE1BA65C}"/>
              </a:ext>
            </a:extLst>
          </p:cNvPr>
          <p:cNvSpPr/>
          <p:nvPr/>
        </p:nvSpPr>
        <p:spPr>
          <a:xfrm flipV="1">
            <a:off x="539552" y="1844824"/>
            <a:ext cx="720080" cy="792088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AD09279-4D0D-4E5D-95F8-8330B7B2F521}"/>
              </a:ext>
            </a:extLst>
          </p:cNvPr>
          <p:cNvSpPr/>
          <p:nvPr/>
        </p:nvSpPr>
        <p:spPr>
          <a:xfrm rot="10800000" flipV="1">
            <a:off x="3563888" y="833317"/>
            <a:ext cx="720080" cy="648072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83E1E20-C8A3-4281-81F2-F62940239429}"/>
              </a:ext>
            </a:extLst>
          </p:cNvPr>
          <p:cNvSpPr/>
          <p:nvPr/>
        </p:nvSpPr>
        <p:spPr>
          <a:xfrm flipV="1">
            <a:off x="1403648" y="2636912"/>
            <a:ext cx="720080" cy="792088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B40736E4-C6AF-4639-8515-B00B881EF496}"/>
              </a:ext>
            </a:extLst>
          </p:cNvPr>
          <p:cNvSpPr/>
          <p:nvPr/>
        </p:nvSpPr>
        <p:spPr>
          <a:xfrm rot="10800000" flipV="1">
            <a:off x="5897116" y="1601118"/>
            <a:ext cx="720080" cy="677912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DD430199-60EC-4BB4-B9EC-808880E8A68D}"/>
              </a:ext>
            </a:extLst>
          </p:cNvPr>
          <p:cNvSpPr/>
          <p:nvPr/>
        </p:nvSpPr>
        <p:spPr>
          <a:xfrm flipV="1">
            <a:off x="2253680" y="3429000"/>
            <a:ext cx="720080" cy="792088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2A3352BC-E1C9-4CF5-A053-674A5E291F6A}"/>
              </a:ext>
            </a:extLst>
          </p:cNvPr>
          <p:cNvSpPr/>
          <p:nvPr/>
        </p:nvSpPr>
        <p:spPr>
          <a:xfrm rot="10800000" flipV="1">
            <a:off x="7096277" y="2483837"/>
            <a:ext cx="720080" cy="677912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Arrow: Bent 46">
            <a:extLst>
              <a:ext uri="{FF2B5EF4-FFF2-40B4-BE49-F238E27FC236}">
                <a16:creationId xmlns:a16="http://schemas.microsoft.com/office/drawing/2014/main" id="{CDCAB2F5-CE93-4DD6-91D1-3E5F56D6F2D9}"/>
              </a:ext>
            </a:extLst>
          </p:cNvPr>
          <p:cNvSpPr/>
          <p:nvPr/>
        </p:nvSpPr>
        <p:spPr>
          <a:xfrm flipV="1">
            <a:off x="2253680" y="3429000"/>
            <a:ext cx="720080" cy="792088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333F5844-D3D2-4E1F-AA39-787055FDFF3D}"/>
              </a:ext>
            </a:extLst>
          </p:cNvPr>
          <p:cNvSpPr/>
          <p:nvPr/>
        </p:nvSpPr>
        <p:spPr>
          <a:xfrm rot="10800000" flipV="1">
            <a:off x="7096277" y="2483837"/>
            <a:ext cx="720080" cy="677912"/>
          </a:xfrm>
          <a:prstGeom prst="bentArrow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525B0B1-B061-4B10-80F7-C1A266A73E4B}"/>
              </a:ext>
            </a:extLst>
          </p:cNvPr>
          <p:cNvGrpSpPr/>
          <p:nvPr/>
        </p:nvGrpSpPr>
        <p:grpSpPr>
          <a:xfrm>
            <a:off x="2999943" y="3177897"/>
            <a:ext cx="5028441" cy="2319921"/>
            <a:chOff x="3359983" y="3537937"/>
            <a:chExt cx="5028441" cy="2319921"/>
          </a:xfrm>
          <a:solidFill>
            <a:schemeClr val="accent1">
              <a:lumMod val="50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ACA77E-0D74-4F31-90C7-1FC6D3F26B6B}"/>
                </a:ext>
              </a:extLst>
            </p:cNvPr>
            <p:cNvSpPr/>
            <p:nvPr/>
          </p:nvSpPr>
          <p:spPr>
            <a:xfrm>
              <a:off x="3359983" y="3537937"/>
              <a:ext cx="5028441" cy="231992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Optimise plasma profiles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EC3187E-4613-48B0-B383-87B7B5CB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7488" y="3929415"/>
              <a:ext cx="3839336" cy="720080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067138-5571-4675-A502-1517463C968A}"/>
              </a:ext>
            </a:extLst>
          </p:cNvPr>
          <p:cNvGrpSpPr/>
          <p:nvPr/>
        </p:nvGrpSpPr>
        <p:grpSpPr>
          <a:xfrm>
            <a:off x="2407130" y="2680688"/>
            <a:ext cx="5765270" cy="3080251"/>
            <a:chOff x="-2026283" y="374997"/>
            <a:chExt cx="5765270" cy="308025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EEF282-BAEA-493C-B8F5-A8CBCFC1A0A5}"/>
                </a:ext>
              </a:extLst>
            </p:cNvPr>
            <p:cNvGrpSpPr/>
            <p:nvPr/>
          </p:nvGrpSpPr>
          <p:grpSpPr>
            <a:xfrm>
              <a:off x="-1289454" y="748149"/>
              <a:ext cx="5028441" cy="2707099"/>
              <a:chOff x="-1426128" y="1152297"/>
              <a:chExt cx="5028441" cy="2707099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18DB3A-8965-4519-B8EB-9E4E605B8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1005"/>
              <a:stretch/>
            </p:blipFill>
            <p:spPr>
              <a:xfrm>
                <a:off x="-1426128" y="1152297"/>
                <a:ext cx="5028441" cy="267954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C01257-EC48-48D5-BEEC-A29B0E4A3595}"/>
                  </a:ext>
                </a:extLst>
              </p:cNvPr>
              <p:cNvSpPr/>
              <p:nvPr/>
            </p:nvSpPr>
            <p:spPr>
              <a:xfrm>
                <a:off x="-1426128" y="1539475"/>
                <a:ext cx="5028441" cy="231992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Optimise plasma profiles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2DD0944-62CB-4E74-ABC2-5D8C3570C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60036" y="2101850"/>
                <a:ext cx="3839336" cy="7200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</p:pic>
        </p:grpSp>
        <p:sp>
          <p:nvSpPr>
            <p:cNvPr id="35" name="Arrow: Bent 34">
              <a:extLst>
                <a:ext uri="{FF2B5EF4-FFF2-40B4-BE49-F238E27FC236}">
                  <a16:creationId xmlns:a16="http://schemas.microsoft.com/office/drawing/2014/main" id="{E853BB48-0E95-416B-A6B0-C860655614F1}"/>
                </a:ext>
              </a:extLst>
            </p:cNvPr>
            <p:cNvSpPr/>
            <p:nvPr/>
          </p:nvSpPr>
          <p:spPr>
            <a:xfrm flipV="1">
              <a:off x="-2026283" y="1320160"/>
              <a:ext cx="720080" cy="792088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Arrow: Bent 35">
              <a:extLst>
                <a:ext uri="{FF2B5EF4-FFF2-40B4-BE49-F238E27FC236}">
                  <a16:creationId xmlns:a16="http://schemas.microsoft.com/office/drawing/2014/main" id="{7847D2BD-8FA3-421A-9E8D-C6A968C94D72}"/>
                </a:ext>
              </a:extLst>
            </p:cNvPr>
            <p:cNvSpPr/>
            <p:nvPr/>
          </p:nvSpPr>
          <p:spPr>
            <a:xfrm rot="10800000" flipV="1">
              <a:off x="2816314" y="374997"/>
              <a:ext cx="720080" cy="677912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E8C84-E361-4B26-9508-AB6FDD4EFF5A}"/>
              </a:ext>
            </a:extLst>
          </p:cNvPr>
          <p:cNvGrpSpPr/>
          <p:nvPr/>
        </p:nvGrpSpPr>
        <p:grpSpPr>
          <a:xfrm>
            <a:off x="2626869" y="2941037"/>
            <a:ext cx="5765270" cy="3052699"/>
            <a:chOff x="-2026283" y="374997"/>
            <a:chExt cx="5765270" cy="305269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2508E4-48AB-4A8F-92A2-1D838113E24B}"/>
                </a:ext>
              </a:extLst>
            </p:cNvPr>
            <p:cNvGrpSpPr/>
            <p:nvPr/>
          </p:nvGrpSpPr>
          <p:grpSpPr>
            <a:xfrm>
              <a:off x="-1289454" y="748149"/>
              <a:ext cx="5028441" cy="2679547"/>
              <a:chOff x="-1426128" y="1152297"/>
              <a:chExt cx="5028441" cy="2679547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9E14566-FEB3-4D20-825E-EFF5690ED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1005"/>
              <a:stretch/>
            </p:blipFill>
            <p:spPr>
              <a:xfrm>
                <a:off x="-1426128" y="1152297"/>
                <a:ext cx="5028441" cy="267954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061754-15A7-4B56-A842-9D2F31A5F03C}"/>
                  </a:ext>
                </a:extLst>
              </p:cNvPr>
              <p:cNvSpPr/>
              <p:nvPr/>
            </p:nvSpPr>
            <p:spPr>
              <a:xfrm>
                <a:off x="-1426128" y="1539476"/>
                <a:ext cx="5028441" cy="229236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Optimise plasma profiles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684C692-F09B-4195-A717-BB5D5AE7E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60036" y="2101850"/>
                <a:ext cx="3839336" cy="7200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</p:pic>
        </p:grpSp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983C0A9F-87A7-47C2-8EAE-F01DBA784B12}"/>
                </a:ext>
              </a:extLst>
            </p:cNvPr>
            <p:cNvSpPr/>
            <p:nvPr/>
          </p:nvSpPr>
          <p:spPr>
            <a:xfrm flipV="1">
              <a:off x="-2026283" y="1320160"/>
              <a:ext cx="720080" cy="792088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3" name="Arrow: Bent 42">
              <a:extLst>
                <a:ext uri="{FF2B5EF4-FFF2-40B4-BE49-F238E27FC236}">
                  <a16:creationId xmlns:a16="http://schemas.microsoft.com/office/drawing/2014/main" id="{AA1C4392-8C48-4888-8D62-BF0D00CF34FE}"/>
                </a:ext>
              </a:extLst>
            </p:cNvPr>
            <p:cNvSpPr/>
            <p:nvPr/>
          </p:nvSpPr>
          <p:spPr>
            <a:xfrm rot="10800000" flipV="1">
              <a:off x="2816314" y="374997"/>
              <a:ext cx="720080" cy="677912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DB3DB3-7611-4CB1-91E8-EC6EFA915547}"/>
              </a:ext>
            </a:extLst>
          </p:cNvPr>
          <p:cNvGrpSpPr/>
          <p:nvPr/>
        </p:nvGrpSpPr>
        <p:grpSpPr>
          <a:xfrm>
            <a:off x="2536654" y="4570054"/>
            <a:ext cx="1637337" cy="1509738"/>
            <a:chOff x="2896694" y="4930094"/>
            <a:chExt cx="1637337" cy="1509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187325-33D8-4D57-B6CA-24CD26EA2684}"/>
                    </a:ext>
                  </a:extLst>
                </p:cNvPr>
                <p:cNvSpPr txBox="1"/>
                <p:nvPr/>
              </p:nvSpPr>
              <p:spPr>
                <a:xfrm>
                  <a:off x="3131840" y="5157192"/>
                  <a:ext cx="1156556" cy="938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.:</m:t>
                        </m:r>
                      </m:oMath>
                    </m:oMathPara>
                  </a14:m>
                  <a:endParaRPr lang="en-GB" b="0" dirty="0">
                    <a:solidFill>
                      <a:srgbClr val="0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187325-33D8-4D57-B6CA-24CD26EA2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5157192"/>
                  <a:ext cx="1156556" cy="93897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Circular 4">
              <a:extLst>
                <a:ext uri="{FF2B5EF4-FFF2-40B4-BE49-F238E27FC236}">
                  <a16:creationId xmlns:a16="http://schemas.microsoft.com/office/drawing/2014/main" id="{13F5C0F2-2A54-4D54-97BD-7EBA735EBD05}"/>
                </a:ext>
              </a:extLst>
            </p:cNvPr>
            <p:cNvSpPr/>
            <p:nvPr/>
          </p:nvSpPr>
          <p:spPr>
            <a:xfrm rot="17609518">
              <a:off x="2960494" y="4866294"/>
              <a:ext cx="1509738" cy="1637337"/>
            </a:xfrm>
            <a:prstGeom prst="circularArrow">
              <a:avLst>
                <a:gd name="adj1" fmla="val 11814"/>
                <a:gd name="adj2" fmla="val 3209726"/>
                <a:gd name="adj3" fmla="val 7850553"/>
                <a:gd name="adj4" fmla="val 11226063"/>
                <a:gd name="adj5" fmla="val 19788"/>
              </a:avLst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D2507A4-9E3C-46DE-957B-209A0C64010B}"/>
              </a:ext>
            </a:extLst>
          </p:cNvPr>
          <p:cNvSpPr/>
          <p:nvPr/>
        </p:nvSpPr>
        <p:spPr>
          <a:xfrm>
            <a:off x="6318181" y="2798024"/>
            <a:ext cx="914400" cy="251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C379D4-9CD2-4C77-A194-998D390077F9}"/>
              </a:ext>
            </a:extLst>
          </p:cNvPr>
          <p:cNvSpPr/>
          <p:nvPr/>
        </p:nvSpPr>
        <p:spPr>
          <a:xfrm>
            <a:off x="6436515" y="3049258"/>
            <a:ext cx="914400" cy="251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8E4A08-B178-4BD1-8898-AA42C07C83AA}"/>
              </a:ext>
            </a:extLst>
          </p:cNvPr>
          <p:cNvSpPr/>
          <p:nvPr/>
        </p:nvSpPr>
        <p:spPr>
          <a:xfrm>
            <a:off x="6516216" y="3353301"/>
            <a:ext cx="914400" cy="251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14227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47" grpId="0" animBg="1"/>
      <p:bldP spid="48" grpId="0" animBg="1"/>
      <p:bldP spid="53" grpId="0"/>
      <p:bldP spid="54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8547E6-2B88-4694-A5C2-72E3BA2E0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sz="2000" dirty="0"/>
                  <a:t>Full constrained optimisation procedure (just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sz="2000" dirty="0"/>
                  <a:t> snapshot, for clarity)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8547E6-2B88-4694-A5C2-72E3BA2E0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6BB5FF-EA75-481F-B55B-6AA4DA9C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5231"/>
            <a:ext cx="6552728" cy="60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0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B27D-8861-4204-AB8E-F7BF8A9C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(SN, DN, NTT 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8AA-AF5C-40E6-B846-02CC7546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26E8A-D0C8-49FF-B9AE-F6DD47D0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0727"/>
            <a:ext cx="5246966" cy="4896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B0B-F5F3-4F59-944D-065A5888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031700"/>
            <a:ext cx="5137069" cy="4794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885C6-B4B9-4CB7-B913-083C568E7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330" y="2202345"/>
            <a:ext cx="4627340" cy="4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5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3A97-4177-481E-8CB3-3E7F20A2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caveats..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697CF-9343-4BAF-839D-5EA6D183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The automation of equilibria and </a:t>
            </a:r>
            <a:r>
              <a:rPr lang="en-GB" dirty="0" err="1"/>
              <a:t>coilset</a:t>
            </a:r>
            <a:r>
              <a:rPr lang="en-GB" dirty="0"/>
              <a:t> design appears to be quite challenging:</a:t>
            </a:r>
          </a:p>
          <a:p>
            <a:pPr lvl="1"/>
            <a:r>
              <a:rPr lang="en-GB" dirty="0"/>
              <a:t>Especially for pulsed equilibria!</a:t>
            </a:r>
          </a:p>
          <a:p>
            <a:pPr lvl="1"/>
            <a:r>
              <a:rPr lang="en-GB" dirty="0"/>
              <a:t>CREATE (Albanese et al.) have been doing this since long before I was born… and it still takes them a few days to get it right!</a:t>
            </a:r>
          </a:p>
          <a:p>
            <a:pPr lvl="1"/>
            <a:r>
              <a:rPr lang="en-GB" dirty="0" err="1"/>
              <a:t>Geof</a:t>
            </a:r>
            <a:r>
              <a:rPr lang="en-GB" dirty="0"/>
              <a:t> and other equilibrium aficionados have indicated that it is a bit of a “dark art”…</a:t>
            </a:r>
          </a:p>
          <a:p>
            <a:r>
              <a:rPr lang="en-GB" dirty="0"/>
              <a:t>I can do </a:t>
            </a:r>
            <a:r>
              <a:rPr lang="en-GB" i="1" dirty="0"/>
              <a:t>some</a:t>
            </a:r>
            <a:r>
              <a:rPr lang="en-GB" dirty="0"/>
              <a:t> (familiar) equilibria from scratch in an automated way:</a:t>
            </a:r>
          </a:p>
          <a:p>
            <a:pPr lvl="1"/>
            <a:r>
              <a:rPr lang="en-GB" dirty="0"/>
              <a:t>I have defined “families” of equilibria, with associated configurational parameters</a:t>
            </a:r>
          </a:p>
          <a:p>
            <a:r>
              <a:rPr lang="en-GB" dirty="0"/>
              <a:t>I can’t yet claim this design problem is “fully automated”</a:t>
            </a:r>
          </a:p>
        </p:txBody>
      </p:sp>
    </p:spTree>
    <p:extLst>
      <p:ext uri="{BB962C8B-B14F-4D97-AF65-F5344CB8AC3E}">
        <p14:creationId xmlns:p14="http://schemas.microsoft.com/office/powerpoint/2010/main" val="229077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5F0E-AE4C-4D0F-BBA6-A619E0AA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 - </a:t>
            </a:r>
            <a:r>
              <a:rPr lang="en-GB" dirty="0" err="1"/>
              <a:t>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0504C-9E11-4B0A-9F68-058678889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124744"/>
                <a:ext cx="8148265" cy="46505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When designing a reactor, we need to design the plasma (think: the core)</a:t>
                </a:r>
              </a:p>
              <a:p>
                <a:pPr lvl="1"/>
                <a:r>
                  <a:rPr lang="en-GB" dirty="0"/>
                  <a:t>Fusion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We use simplified models (0/1-D PROCESS) to generate a reasonable guess for a set of parameters that will achieve this:</a:t>
                </a:r>
              </a:p>
              <a:p>
                <a:pPr lvl="1"/>
                <a:r>
                  <a:rPr lang="en-GB" dirty="0"/>
                  <a:t>Major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Aspect ratio: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Elongation: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Triangularity: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Plasma current: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Ratio of plasma/magnetic pressure: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Internal inductance: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pPr marL="271463" lvl="1" indent="0">
                  <a:buNone/>
                </a:pPr>
                <a:endParaRPr lang="en-GB" b="0" dirty="0"/>
              </a:p>
              <a:p>
                <a:r>
                  <a:rPr lang="en-GB" dirty="0"/>
                  <a:t>But we need to design the reactor in 3-D..</a:t>
                </a:r>
              </a:p>
              <a:p>
                <a:pPr lvl="1"/>
                <a:r>
                  <a:rPr lang="en-GB" b="0" dirty="0"/>
                  <a:t>Need</a:t>
                </a:r>
                <a:r>
                  <a:rPr lang="en-GB" dirty="0"/>
                  <a:t> to design a 3-D plasma!</a:t>
                </a:r>
                <a:endParaRPr lang="en-GB" b="0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0504C-9E11-4B0A-9F68-058678889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124744"/>
                <a:ext cx="8148265" cy="4650581"/>
              </a:xfrm>
              <a:blipFill>
                <a:blip r:embed="rId2"/>
                <a:stretch>
                  <a:fillRect l="-748" t="-2100" b="-1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6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0BE9-7EE0-4BA5-8681-531DD77B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1BC52-F850-44C5-BDEF-A5308AE31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980728"/>
                <a:ext cx="8374063" cy="496855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1" dirty="0"/>
                  <a:t>The good news:</a:t>
                </a:r>
              </a:p>
              <a:p>
                <a:pPr lvl="1"/>
                <a:r>
                  <a:rPr lang="en-GB" dirty="0"/>
                  <a:t>Tokamaks are effectively axisymmetric, so we only need to design a 2-D plasma</a:t>
                </a:r>
              </a:p>
              <a:p>
                <a:r>
                  <a:rPr lang="en-GB" b="1" dirty="0"/>
                  <a:t>The bad news:</a:t>
                </a:r>
              </a:p>
              <a:p>
                <a:pPr lvl="1"/>
                <a:r>
                  <a:rPr lang="en-GB" dirty="0"/>
                  <a:t>The actual position and shape of the plasma is unknown </a:t>
                </a:r>
                <a:r>
                  <a:rPr lang="en-GB" i="1" dirty="0"/>
                  <a:t>a priori</a:t>
                </a:r>
              </a:p>
              <a:p>
                <a:r>
                  <a:rPr lang="en-GB" b="1" dirty="0"/>
                  <a:t>The ugly news:</a:t>
                </a:r>
              </a:p>
              <a:p>
                <a:pPr lvl="1"/>
                <a:r>
                  <a:rPr lang="en-GB" dirty="0"/>
                  <a:t>Tokamak plasmas:</a:t>
                </a:r>
              </a:p>
              <a:p>
                <a:pPr lvl="2"/>
                <a:r>
                  <a:rPr lang="en-GB" dirty="0"/>
                  <a:t>Weigh nothing (~1 g)</a:t>
                </a:r>
              </a:p>
              <a:p>
                <a:pPr lvl="2"/>
                <a:r>
                  <a:rPr lang="en-GB" dirty="0"/>
                  <a:t>Carry a high current (~10 MA)</a:t>
                </a:r>
              </a:p>
              <a:p>
                <a:pPr lvl="2"/>
                <a:r>
                  <a:rPr lang="en-GB" dirty="0"/>
                  <a:t>In the presence of high magnetic fields (~6 T)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𝐦𝐚</m:t>
                    </m:r>
                  </m:oMath>
                </a14:m>
                <a:r>
                  <a:rPr lang="en-GB" b="0" dirty="0"/>
                  <a:t>.. </a:t>
                </a:r>
                <a:r>
                  <a:rPr lang="en-GB" dirty="0"/>
                  <a:t>the reactor core is </a:t>
                </a:r>
                <a:r>
                  <a:rPr lang="en-GB" u="sng" dirty="0"/>
                  <a:t>very</a:t>
                </a:r>
                <a:r>
                  <a:rPr lang="en-GB" dirty="0"/>
                  <a:t> mobile</a:t>
                </a:r>
              </a:p>
              <a:p>
                <a:pPr lvl="1"/>
                <a:r>
                  <a:rPr lang="en-GB" dirty="0"/>
                  <a:t>Tokamak plasmas are typically physically (and numerically!) unstable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This problem (good and bad parts) is a classic in fusion, and is known as the “free boundary plasma equilibrium problem”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1BC52-F850-44C5-BDEF-A5308AE31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980728"/>
                <a:ext cx="8374063" cy="4968552"/>
              </a:xfrm>
              <a:blipFill>
                <a:blip r:embed="rId2"/>
                <a:stretch>
                  <a:fillRect l="-873" t="-2209" r="-1237" b="-2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4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872F-98DC-42F0-B43D-F1693D5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 - </a:t>
            </a:r>
            <a:r>
              <a:rPr lang="en-GB" dirty="0" err="1"/>
              <a:t>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822722"/>
                <a:ext cx="8374063" cy="5054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Assume:</a:t>
                </a:r>
              </a:p>
              <a:p>
                <a:pPr lvl="1"/>
                <a:r>
                  <a:rPr lang="en-GB" dirty="0"/>
                  <a:t>Ideal MHD (plasma resistivity = 0)</a:t>
                </a:r>
              </a:p>
              <a:p>
                <a:pPr lvl="1"/>
                <a:r>
                  <a:rPr lang="en-GB" dirty="0"/>
                  <a:t>Stationary conditions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= 0)</a:t>
                </a:r>
              </a:p>
              <a:p>
                <a:pPr lvl="1"/>
                <a:r>
                  <a:rPr lang="en-GB" dirty="0"/>
                  <a:t>Static conditions (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GB" dirty="0"/>
                  <a:t> = 0)</a:t>
                </a:r>
              </a:p>
              <a:p>
                <a:r>
                  <a:rPr lang="en-GB" dirty="0"/>
                  <a:t>Do a force balance: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Described in 2-D </a:t>
                </a:r>
                <a:r>
                  <a:rPr lang="en-GB" dirty="0" err="1"/>
                  <a:t>axisymmetry</a:t>
                </a:r>
                <a:r>
                  <a:rPr lang="en-GB" dirty="0"/>
                  <a:t> by the Grad-</a:t>
                </a:r>
                <a:r>
                  <a:rPr lang="en-GB" dirty="0" err="1"/>
                  <a:t>Shafranov</a:t>
                </a:r>
                <a:r>
                  <a:rPr lang="en-GB" dirty="0"/>
                  <a:t> equation:</a:t>
                </a:r>
              </a:p>
              <a:p>
                <a:pPr marL="271463" lvl="1" indent="0">
                  <a:buNone/>
                </a:pPr>
                <a:endParaRPr lang="en-GB" dirty="0"/>
              </a:p>
              <a:p>
                <a:pPr marL="2714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∇</m:t>
                        </m:r>
                      </m:num>
                      <m:den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is the Grad-</a:t>
                </a:r>
                <a:r>
                  <a:rPr lang="en-GB" dirty="0" err="1"/>
                  <a:t>Shafranov</a:t>
                </a:r>
                <a:r>
                  <a:rPr lang="en-GB" dirty="0"/>
                  <a:t> operator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are pressure and field functions of flux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are effectively </a:t>
                </a:r>
                <a:r>
                  <a:rPr lang="en-GB" u="sng" dirty="0"/>
                  <a:t>arbitrary</a:t>
                </a:r>
                <a:r>
                  <a:rPr lang="en-GB" dirty="0"/>
                  <a:t> functions of flux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822722"/>
                <a:ext cx="8374063" cy="5054550"/>
              </a:xfrm>
              <a:blipFill>
                <a:blip r:embed="rId2"/>
                <a:stretch>
                  <a:fillRect l="-873" t="-18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0C7EDC-4AC2-43F8-9AF0-AF3FBE0FCDBF}"/>
              </a:ext>
            </a:extLst>
          </p:cNvPr>
          <p:cNvGrpSpPr/>
          <p:nvPr/>
        </p:nvGrpSpPr>
        <p:grpSpPr>
          <a:xfrm>
            <a:off x="2699792" y="3461594"/>
            <a:ext cx="3564396" cy="1075539"/>
            <a:chOff x="2699792" y="2420888"/>
            <a:chExt cx="3564396" cy="10755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4AA104-46A9-4396-8C66-83D159C38A63}"/>
                </a:ext>
              </a:extLst>
            </p:cNvPr>
            <p:cNvGrpSpPr/>
            <p:nvPr/>
          </p:nvGrpSpPr>
          <p:grpSpPr>
            <a:xfrm>
              <a:off x="2699792" y="2420888"/>
              <a:ext cx="3564396" cy="505925"/>
              <a:chOff x="2699792" y="2420888"/>
              <a:chExt cx="3564396" cy="50592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E2A9B3E-7473-4850-9BAE-21E9EA57E573}"/>
                  </a:ext>
                </a:extLst>
              </p:cNvPr>
              <p:cNvSpPr/>
              <p:nvPr/>
            </p:nvSpPr>
            <p:spPr>
              <a:xfrm>
                <a:off x="2699792" y="2420888"/>
                <a:ext cx="288032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9928C3-9AD7-43E7-B81F-EB0B3D3445AB}"/>
                  </a:ext>
                </a:extLst>
              </p:cNvPr>
              <p:cNvCxnSpPr/>
              <p:nvPr/>
            </p:nvCxnSpPr>
            <p:spPr>
              <a:xfrm>
                <a:off x="4355976" y="2924944"/>
                <a:ext cx="21602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4363393-76E1-43B1-BE9B-A60C9F74B0CD}"/>
                  </a:ext>
                </a:extLst>
              </p:cNvPr>
              <p:cNvCxnSpPr/>
              <p:nvPr/>
            </p:nvCxnSpPr>
            <p:spPr>
              <a:xfrm>
                <a:off x="4427984" y="2564904"/>
                <a:ext cx="21602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F8E528-515A-4217-8F5B-49278317CAF0}"/>
                  </a:ext>
                </a:extLst>
              </p:cNvPr>
              <p:cNvCxnSpPr/>
              <p:nvPr/>
            </p:nvCxnSpPr>
            <p:spPr>
              <a:xfrm>
                <a:off x="5292080" y="2780928"/>
                <a:ext cx="21602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77413B1-90D8-4DE1-A208-E482BB24E904}"/>
                  </a:ext>
                </a:extLst>
              </p:cNvPr>
              <p:cNvCxnSpPr/>
              <p:nvPr/>
            </p:nvCxnSpPr>
            <p:spPr>
              <a:xfrm>
                <a:off x="5940152" y="2926813"/>
                <a:ext cx="21602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8CC84D-0223-4E56-8608-2421E7605726}"/>
                  </a:ext>
                </a:extLst>
              </p:cNvPr>
              <p:cNvCxnSpPr/>
              <p:nvPr/>
            </p:nvCxnSpPr>
            <p:spPr>
              <a:xfrm>
                <a:off x="6048164" y="2564904"/>
                <a:ext cx="21602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FFC4FD-88EE-4C38-B92D-2634C7E2348D}"/>
                </a:ext>
              </a:extLst>
            </p:cNvPr>
            <p:cNvSpPr/>
            <p:nvPr/>
          </p:nvSpPr>
          <p:spPr>
            <a:xfrm>
              <a:off x="3203848" y="3039190"/>
              <a:ext cx="2147047" cy="457237"/>
            </a:xfrm>
            <a:custGeom>
              <a:avLst/>
              <a:gdLst>
                <a:gd name="connsiteX0" fmla="*/ 0 w 2147047"/>
                <a:gd name="connsiteY0" fmla="*/ 8965 h 457237"/>
                <a:gd name="connsiteX1" fmla="*/ 475130 w 2147047"/>
                <a:gd name="connsiteY1" fmla="*/ 367553 h 457237"/>
                <a:gd name="connsiteX2" fmla="*/ 1030941 w 2147047"/>
                <a:gd name="connsiteY2" fmla="*/ 457200 h 457237"/>
                <a:gd name="connsiteX3" fmla="*/ 1698812 w 2147047"/>
                <a:gd name="connsiteY3" fmla="*/ 372035 h 457237"/>
                <a:gd name="connsiteX4" fmla="*/ 2147047 w 2147047"/>
                <a:gd name="connsiteY4" fmla="*/ 0 h 457237"/>
                <a:gd name="connsiteX5" fmla="*/ 2147047 w 2147047"/>
                <a:gd name="connsiteY5" fmla="*/ 0 h 457237"/>
                <a:gd name="connsiteX6" fmla="*/ 2147047 w 2147047"/>
                <a:gd name="connsiteY6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7047" h="457237">
                  <a:moveTo>
                    <a:pt x="0" y="8965"/>
                  </a:moveTo>
                  <a:cubicBezTo>
                    <a:pt x="151653" y="150906"/>
                    <a:pt x="303307" y="292847"/>
                    <a:pt x="475130" y="367553"/>
                  </a:cubicBezTo>
                  <a:cubicBezTo>
                    <a:pt x="646953" y="442259"/>
                    <a:pt x="826994" y="456453"/>
                    <a:pt x="1030941" y="457200"/>
                  </a:cubicBezTo>
                  <a:cubicBezTo>
                    <a:pt x="1234888" y="457947"/>
                    <a:pt x="1512794" y="448235"/>
                    <a:pt x="1698812" y="372035"/>
                  </a:cubicBezTo>
                  <a:cubicBezTo>
                    <a:pt x="1884830" y="295835"/>
                    <a:pt x="2147047" y="0"/>
                    <a:pt x="2147047" y="0"/>
                  </a:cubicBezTo>
                  <a:lnTo>
                    <a:pt x="2147047" y="0"/>
                  </a:lnTo>
                  <a:lnTo>
                    <a:pt x="2147047" y="0"/>
                  </a:lnTo>
                </a:path>
              </a:pathLst>
            </a:custGeom>
            <a:noFill/>
            <a:ln w="539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</p:spTree>
    <p:extLst>
      <p:ext uri="{BB962C8B-B14F-4D97-AF65-F5344CB8AC3E}">
        <p14:creationId xmlns:p14="http://schemas.microsoft.com/office/powerpoint/2010/main" val="325677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872F-98DC-42F0-B43D-F1693D5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Problem can be reformulated a little to treat currents more generally:</a:t>
                </a:r>
              </a:p>
              <a:p>
                <a:pPr marL="2714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is a term describing the toroidal electrical current density in space:</a:t>
                </a:r>
              </a:p>
              <a:p>
                <a:pPr lvl="1"/>
                <a:r>
                  <a:rPr lang="en-GB" dirty="0"/>
                  <a:t>Plasma current: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Coil currents: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  <a:blipFill>
                <a:blip r:embed="rId2"/>
                <a:stretch>
                  <a:fillRect l="-728" t="-2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7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872F-98DC-42F0-B43D-F1693D5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It is convenient to reformulate the plasma current term to treat some plasma integral values we want to meet (see later):</a:t>
                </a:r>
              </a:p>
              <a:p>
                <a:pPr marL="2714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inside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plasma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outside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plasma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are constants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reactor major radius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 flux function parameterisation (see later)</a:t>
                </a:r>
              </a:p>
              <a:p>
                <a:pPr marL="268288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GB" dirty="0"/>
                  <a:t> is the normalised flux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268288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32517-F6FD-44B6-9A5E-74465065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40768"/>
                <a:ext cx="8374063" cy="4434557"/>
              </a:xfrm>
              <a:blipFill>
                <a:blip r:embed="rId2"/>
                <a:stretch>
                  <a:fillRect l="-655" t="-17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33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1698-A8CC-4181-ADC0-66A955A3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Grad-</a:t>
            </a:r>
            <a:r>
              <a:rPr lang="en-GB" dirty="0" err="1"/>
              <a:t>Shafranov</a:t>
            </a:r>
            <a:r>
              <a:rPr lang="en-GB" dirty="0"/>
              <a:t> solution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BE8F-E606-4DB1-A16C-3A75792D1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340768"/>
            <a:ext cx="4691881" cy="4434557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r>
              <a:rPr lang="en-GB" dirty="0"/>
              <a:t>Picard iterations to treat the non-linearity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Green’s functions to treat the coil currents</a:t>
            </a:r>
          </a:p>
          <a:p>
            <a:endParaRPr lang="en-GB" dirty="0"/>
          </a:p>
          <a:p>
            <a:r>
              <a:rPr lang="en-GB" dirty="0"/>
              <a:t>Finite differences to treat the plasma current</a:t>
            </a:r>
          </a:p>
          <a:p>
            <a:endParaRPr lang="en-GB" dirty="0"/>
          </a:p>
          <a:p>
            <a:r>
              <a:rPr lang="en-GB" dirty="0"/>
              <a:t>Recalculate/apply boundary condition at each step to make the boundary “free”</a:t>
            </a:r>
          </a:p>
          <a:p>
            <a:endParaRPr lang="en-GB" dirty="0"/>
          </a:p>
          <a:p>
            <a:r>
              <a:rPr lang="en-GB" dirty="0"/>
              <a:t>Find the plasma boundary at each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2704-9AD8-4187-9060-C7382D6C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340768"/>
            <a:ext cx="3913375" cy="41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thority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61189</TotalTime>
  <Words>1929</Words>
  <Application>Microsoft Office PowerPoint</Application>
  <PresentationFormat>On-screen Show (4:3)</PresentationFormat>
  <Paragraphs>327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Cambria Math</vt:lpstr>
      <vt:lpstr>Wingdings</vt:lpstr>
      <vt:lpstr>1_Authority Presentation</vt:lpstr>
      <vt:lpstr>indigo: equilibrium and coilset design</vt:lpstr>
      <vt:lpstr>indigo: equilibrium and coilset designer</vt:lpstr>
      <vt:lpstr>indigo: capabilities</vt:lpstr>
      <vt:lpstr>Problem definition - i</vt:lpstr>
      <vt:lpstr>Problem definition - ii</vt:lpstr>
      <vt:lpstr>Mathematical formulation - i</vt:lpstr>
      <vt:lpstr>Mathematical formulation - ii</vt:lpstr>
      <vt:lpstr>Mathematical formulation - iii</vt:lpstr>
      <vt:lpstr>Grad-Shafranov solution strategy</vt:lpstr>
      <vt:lpstr>Picard iterations</vt:lpstr>
      <vt:lpstr>Green’s functions (Biot-Savart in 2-D, on the cheap)</vt:lpstr>
      <vt:lpstr>Green’s functions (Biot-Savart in 2-D, on the cheap)</vt:lpstr>
      <vt:lpstr>(One of the devils in the details)</vt:lpstr>
      <vt:lpstr>Finite difference to treat the plasma current</vt:lpstr>
      <vt:lpstr>Free boundary condition</vt:lpstr>
      <vt:lpstr>Finding the plasma boundary - i</vt:lpstr>
      <vt:lpstr>Finding the plasma boundary - ii</vt:lpstr>
      <vt:lpstr>The “real world” problem (for physicists)</vt:lpstr>
      <vt:lpstr>The “real world” problem (for engineers)</vt:lpstr>
      <vt:lpstr>Optimisation approach</vt:lpstr>
      <vt:lpstr>Plasma shape constraints</vt:lpstr>
      <vt:lpstr>Unconstrained coil current optimisation</vt:lpstr>
      <vt:lpstr>Determination of a valid plasma profile - i</vt:lpstr>
      <vt:lpstr>Determination of a valid plasma profile - ii</vt:lpstr>
      <vt:lpstr>Typical g(¯ψ, α) and plasma profiles</vt:lpstr>
      <vt:lpstr>Unconstrained optimisation of plasma shape and EM integrals</vt:lpstr>
      <vt:lpstr>Constrained optimisation of coil currents</vt:lpstr>
      <vt:lpstr>Plasma breakdown</vt:lpstr>
      <vt:lpstr>Plasma breakdown</vt:lpstr>
      <vt:lpstr>Pulse length constraint, τ_p</vt:lpstr>
      <vt:lpstr>Constrained optimisation of coil positions</vt:lpstr>
      <vt:lpstr>Nested optimisation loops</vt:lpstr>
      <vt:lpstr>Full constrained optimisation procedure (just one ψ_b snapshot, for clarity)</vt:lpstr>
      <vt:lpstr>Applications (SN, DN, NTT so far)</vt:lpstr>
      <vt:lpstr>Some caveats..</vt:lpstr>
    </vt:vector>
  </TitlesOfParts>
  <Company>Culham Centre for Fusion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Scanning Electron Microscope</dc:title>
  <dc:creator>Van Boxel, Steven</dc:creator>
  <cp:lastModifiedBy>Matti Coleman</cp:lastModifiedBy>
  <cp:revision>791</cp:revision>
  <dcterms:created xsi:type="dcterms:W3CDTF">2015-10-09T14:14:51Z</dcterms:created>
  <dcterms:modified xsi:type="dcterms:W3CDTF">2019-11-14T19:55:29Z</dcterms:modified>
</cp:coreProperties>
</file>